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2"/>
  </p:sldMasterIdLst>
  <p:notesMasterIdLst>
    <p:notesMasterId r:id="rId27"/>
  </p:notesMasterIdLst>
  <p:handoutMasterIdLst>
    <p:handoutMasterId r:id="rId28"/>
  </p:handoutMasterIdLst>
  <p:sldIdLst>
    <p:sldId id="265" r:id="rId3"/>
    <p:sldId id="318" r:id="rId4"/>
    <p:sldId id="267" r:id="rId5"/>
    <p:sldId id="273" r:id="rId6"/>
    <p:sldId id="314" r:id="rId7"/>
    <p:sldId id="282" r:id="rId8"/>
    <p:sldId id="284" r:id="rId9"/>
    <p:sldId id="315" r:id="rId10"/>
    <p:sldId id="302" r:id="rId11"/>
    <p:sldId id="305" r:id="rId12"/>
    <p:sldId id="316" r:id="rId13"/>
    <p:sldId id="307" r:id="rId14"/>
    <p:sldId id="308" r:id="rId15"/>
    <p:sldId id="309" r:id="rId16"/>
    <p:sldId id="311" r:id="rId17"/>
    <p:sldId id="312" r:id="rId18"/>
    <p:sldId id="321" r:id="rId19"/>
    <p:sldId id="285" r:id="rId20"/>
    <p:sldId id="317" r:id="rId21"/>
    <p:sldId id="319" r:id="rId22"/>
    <p:sldId id="266" r:id="rId23"/>
    <p:sldId id="303" r:id="rId24"/>
    <p:sldId id="322" r:id="rId25"/>
    <p:sldId id="26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7398" autoAdjust="0"/>
    <p:restoredTop sz="94629" autoAdjust="0"/>
  </p:normalViewPr>
  <p:slideViewPr>
    <p:cSldViewPr snapToGrid="0" showGuides="1">
      <p:cViewPr>
        <p:scale>
          <a:sx n="100" d="100"/>
          <a:sy n="100" d="100"/>
        </p:scale>
        <p:origin x="-744" y="-34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24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1658A34-83F4-4B2E-BC5A-DE51EE8822F9}" type="datetimeFigureOut">
              <a:rPr lang="en-US" smtClean="0"/>
              <a:t>4/18/2013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8FE58C-C1A6-4C4C-90C2-B7F5B0504B2D}" type="slidenum">
              <a:rPr lang="en-US" smtClean="0"/>
              <a:t>‹#›</a:t>
            </a:fld>
            <a:endParaRPr lang="en-US" dirty="0"/>
          </a:p>
        </p:txBody>
      </p:sp>
    </p:spTree>
    <p:extLst>
      <p:ext uri="{BB962C8B-B14F-4D97-AF65-F5344CB8AC3E}">
        <p14:creationId xmlns:p14="http://schemas.microsoft.com/office/powerpoint/2010/main" val="4034605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E1917-0BAF-4687-978A-82FFF05559C3}" type="datetimeFigureOut">
              <a:rPr lang="en-US" smtClean="0"/>
              <a:t>4/18/2013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E1E9A-E921-4174-A0FC-51868D7AC568}" type="slidenum">
              <a:rPr lang="en-US" smtClean="0"/>
              <a:t>‹#›</a:t>
            </a:fld>
            <a:endParaRPr lang="en-US" dirty="0"/>
          </a:p>
        </p:txBody>
      </p:sp>
    </p:spTree>
    <p:extLst>
      <p:ext uri="{BB962C8B-B14F-4D97-AF65-F5344CB8AC3E}">
        <p14:creationId xmlns:p14="http://schemas.microsoft.com/office/powerpoint/2010/main" val="37378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5B1D12-A50F-4F01-BEB0-8EE5953F7FE6}" type="slidenum">
              <a:rPr lang="en-US"/>
              <a:pPr/>
              <a:t>15</a:t>
            </a:fld>
            <a:endParaRPr lang="en-US" dirty="0"/>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xfrm>
            <a:off x="914400" y="4343400"/>
            <a:ext cx="5029200" cy="4114800"/>
          </a:xfrm>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15D941-A42D-4285-A51A-E29647BD75E7}" type="slidenum">
              <a:rPr lang="en-US"/>
              <a:pPr/>
              <a:t>16</a:t>
            </a:fld>
            <a:endParaRPr lang="en-US" dirty="0"/>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a:xfrm>
            <a:off x="914400" y="4343400"/>
            <a:ext cx="5029200" cy="4114800"/>
          </a:xfrm>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3172A8-3AA9-4D03-A223-60B56E993362}" type="slidenum">
              <a:rPr lang="en-US" smtClean="0"/>
              <a:pPr/>
              <a:t>17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EAB7D7-3608-4730-B2E2-670834DF882C}" type="datetimeFigureOut">
              <a:rPr lang="en-US" smtClean="0"/>
              <a:t>4/18/2013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 name="Title 1"/>
          <p:cNvSpPr>
            <a:spLocks noGrp="1"/>
          </p:cNvSpPr>
          <p:nvPr>
            <p:ph type="ctrTitle"/>
          </p:nvPr>
        </p:nvSpPr>
        <p:spPr>
          <a:xfrm>
            <a:off x="1524000" y="1041400"/>
            <a:ext cx="9144000" cy="2387600"/>
          </a:xfrm>
        </p:spPr>
        <p:txBody>
          <a:bodyPr anchor="b"/>
          <a:lstStyle>
            <a:lvl1pPr algn="ctr">
              <a:defRPr sz="6000"/>
            </a:lvl1pPr>
          </a:lstStyle>
          <a:p>
            <a:r>
              <a:rPr lang="en-US" smtClean="0"/>
              <a:t>Click to edit Master title style</a:t>
            </a:r>
            <a:endParaRPr lang="en-US" dirty="0"/>
          </a:p>
        </p:txBody>
      </p:sp>
    </p:spTree>
    <p:extLst>
      <p:ext uri="{BB962C8B-B14F-4D97-AF65-F5344CB8AC3E}">
        <p14:creationId xmlns:p14="http://schemas.microsoft.com/office/powerpoint/2010/main" val="64670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EAB7D7-3608-4730-B2E2-670834DF882C}" type="datetimeFigureOut">
              <a:rPr lang="en-US" smtClean="0"/>
              <a:t>4/18/2013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98793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EAB7D7-3608-4730-B2E2-670834DF882C}" type="datetimeFigureOut">
              <a:rPr lang="en-US" smtClean="0"/>
              <a:t>4/18/2013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dirty="0"/>
          </a:p>
        </p:txBody>
      </p:sp>
      <p:sp>
        <p:nvSpPr>
          <p:cNvPr id="3" name="Text Placeholder 2"/>
          <p:cNvSpPr>
            <a:spLocks noGrp="1"/>
          </p:cNvSpPr>
          <p:nvPr>
            <p:ph type="body" idx="1"/>
          </p:nvPr>
        </p:nvSpPr>
        <p:spPr>
          <a:xfrm>
            <a:off x="1241658" y="4589463"/>
            <a:ext cx="10105791"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2" name="Title 1"/>
          <p:cNvSpPr>
            <a:spLocks noGrp="1"/>
          </p:cNvSpPr>
          <p:nvPr>
            <p:ph type="title"/>
          </p:nvPr>
        </p:nvSpPr>
        <p:spPr>
          <a:xfrm>
            <a:off x="1241658" y="1709738"/>
            <a:ext cx="10105791" cy="2862262"/>
          </a:xfrm>
        </p:spPr>
        <p:txBody>
          <a:bodyPr anchor="b"/>
          <a:lstStyle>
            <a:lvl1pPr>
              <a:defRPr sz="6000"/>
            </a:lvl1pPr>
          </a:lstStyle>
          <a:p>
            <a:r>
              <a:rPr lang="en-US" smtClean="0"/>
              <a:t>Click to edit Master title style</a:t>
            </a:r>
            <a:endParaRPr lang="en-US"/>
          </a:p>
        </p:txBody>
      </p:sp>
    </p:spTree>
    <p:extLst>
      <p:ext uri="{BB962C8B-B14F-4D97-AF65-F5344CB8AC3E}">
        <p14:creationId xmlns:p14="http://schemas.microsoft.com/office/powerpoint/2010/main" val="4067686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EAB7D7-3608-4730-B2E2-670834DF882C}" type="datetimeFigureOut">
              <a:rPr lang="en-US" smtClean="0"/>
              <a:t>4/18/2013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dirty="0"/>
          </a:p>
        </p:txBody>
      </p:sp>
      <p:sp>
        <p:nvSpPr>
          <p:cNvPr id="4" name="Content Placeholder 3"/>
          <p:cNvSpPr>
            <a:spLocks noGrp="1"/>
          </p:cNvSpPr>
          <p:nvPr>
            <p:ph sz="half" idx="2"/>
          </p:nvPr>
        </p:nvSpPr>
        <p:spPr>
          <a:xfrm>
            <a:off x="6605325"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Content Placeholder 2"/>
          <p:cNvSpPr>
            <a:spLocks noGrp="1"/>
          </p:cNvSpPr>
          <p:nvPr>
            <p:ph sz="half" idx="1"/>
          </p:nvPr>
        </p:nvSpPr>
        <p:spPr>
          <a:xfrm>
            <a:off x="1569700"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63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84EAB7D7-3608-4730-B2E2-670834DF882C}" type="datetimeFigureOut">
              <a:rPr lang="en-US" smtClean="0"/>
              <a:t>4/18/2013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B7BAC7-FE87-40F6-AA24-4F4685D1B022}" type="slidenum">
              <a:rPr lang="en-US" smtClean="0"/>
              <a:t>‹#›</a:t>
            </a:fld>
            <a:endParaRPr lang="en-US" dirty="0"/>
          </a:p>
        </p:txBody>
      </p:sp>
      <p:sp>
        <p:nvSpPr>
          <p:cNvPr id="6" name="Content Placeholder 5"/>
          <p:cNvSpPr>
            <a:spLocks noGrp="1"/>
          </p:cNvSpPr>
          <p:nvPr>
            <p:ph sz="quarter" idx="4"/>
          </p:nvPr>
        </p:nvSpPr>
        <p:spPr>
          <a:xfrm>
            <a:off x="659892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598920" y="1489075"/>
            <a:ext cx="4754880" cy="641350"/>
          </a:xfrm>
          <a:noFill/>
          <a:ln>
            <a:noFill/>
          </a:ln>
        </p:spPr>
        <p:txBody>
          <a:bodyPr anchor="b"/>
          <a:lstStyle>
            <a:lvl1pPr marL="0" indent="0">
              <a:buNone/>
              <a:defRPr sz="2400" b="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6210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1"/>
          </p:nvPr>
        </p:nvSpPr>
        <p:spPr>
          <a:xfrm>
            <a:off x="1562100" y="1489075"/>
            <a:ext cx="4754880" cy="641350"/>
          </a:xfrm>
          <a:noFill/>
          <a:ln>
            <a:noFill/>
          </a:ln>
        </p:spPr>
        <p:txBody>
          <a:bodyPr anchor="b"/>
          <a:lstStyle>
            <a:lvl1pPr marL="0" indent="0">
              <a:buNone/>
              <a:defRPr sz="2400" b="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 name="Title 1"/>
          <p:cNvSpPr>
            <a:spLocks noGrp="1"/>
          </p:cNvSpPr>
          <p:nvPr>
            <p:ph type="title"/>
          </p:nvPr>
        </p:nvSpPr>
        <p:spPr>
          <a:xfrm>
            <a:off x="2324100" y="274638"/>
            <a:ext cx="9023350" cy="1143000"/>
          </a:xfrm>
        </p:spPr>
        <p:txBody>
          <a:bodyPr/>
          <a:lstStyle/>
          <a:p>
            <a:r>
              <a:rPr lang="en-US" smtClean="0"/>
              <a:t>Click to edit Master title style</a:t>
            </a:r>
            <a:endParaRPr lang="en-US"/>
          </a:p>
        </p:txBody>
      </p:sp>
    </p:spTree>
    <p:extLst>
      <p:ext uri="{BB962C8B-B14F-4D97-AF65-F5344CB8AC3E}">
        <p14:creationId xmlns:p14="http://schemas.microsoft.com/office/powerpoint/2010/main" val="323166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4EAB7D7-3608-4730-B2E2-670834DF882C}" type="datetimeFigureOut">
              <a:rPr lang="en-US" smtClean="0"/>
              <a:t>4/18/2013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B7BAC7-FE87-40F6-AA24-4F4685D1B022}" type="slidenum">
              <a:rPr lang="en-US" smtClean="0"/>
              <a:t>‹#›</a:t>
            </a:fld>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1058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EAB7D7-3608-4730-B2E2-670834DF882C}" type="datetimeFigureOut">
              <a:rPr lang="en-US" smtClean="0"/>
              <a:t>4/18/2013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B7BAC7-FE87-40F6-AA24-4F4685D1B022}" type="slidenum">
              <a:rPr lang="en-US" smtClean="0"/>
              <a:t>‹#›</a:t>
            </a:fld>
            <a:endParaRPr lang="en-US" dirty="0"/>
          </a:p>
        </p:txBody>
      </p:sp>
    </p:spTree>
    <p:extLst>
      <p:ext uri="{BB962C8B-B14F-4D97-AF65-F5344CB8AC3E}">
        <p14:creationId xmlns:p14="http://schemas.microsoft.com/office/powerpoint/2010/main" val="321514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EAB7D7-3608-4730-B2E2-670834DF882C}" type="datetimeFigureOut">
              <a:rPr lang="en-US" smtClean="0"/>
              <a:t>4/18/2013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dirty="0"/>
          </a:p>
        </p:txBody>
      </p:sp>
      <p:sp>
        <p:nvSpPr>
          <p:cNvPr id="3" name="Content Placeholder 2"/>
          <p:cNvSpPr>
            <a:spLocks noGrp="1"/>
          </p:cNvSpPr>
          <p:nvPr>
            <p:ph idx="1"/>
          </p:nvPr>
        </p:nvSpPr>
        <p:spPr>
          <a:xfrm>
            <a:off x="5678905" y="987425"/>
            <a:ext cx="567648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2" name="Title 1"/>
          <p:cNvSpPr>
            <a:spLocks noGrp="1"/>
          </p:cNvSpPr>
          <p:nvPr>
            <p:ph type="title"/>
          </p:nvPr>
        </p:nvSpPr>
        <p:spPr>
          <a:xfrm>
            <a:off x="1562100" y="457200"/>
            <a:ext cx="3932237" cy="1600200"/>
          </a:xfrm>
        </p:spPr>
        <p:txBody>
          <a:bodyPr anchor="b"/>
          <a:lstStyle>
            <a:lvl1pPr>
              <a:defRPr sz="3200"/>
            </a:lvl1pPr>
          </a:lstStyle>
          <a:p>
            <a:r>
              <a:rPr lang="en-US" smtClean="0"/>
              <a:t>Click to edit Master title style</a:t>
            </a:r>
            <a:endParaRPr lang="en-US"/>
          </a:p>
        </p:txBody>
      </p:sp>
    </p:spTree>
    <p:extLst>
      <p:ext uri="{BB962C8B-B14F-4D97-AF65-F5344CB8AC3E}">
        <p14:creationId xmlns:p14="http://schemas.microsoft.com/office/powerpoint/2010/main" val="219871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EAB7D7-3608-4730-B2E2-670834DF882C}" type="datetimeFigureOut">
              <a:rPr lang="en-US" smtClean="0"/>
              <a:t>4/18/2013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dirty="0"/>
          </a:p>
        </p:txBody>
      </p:sp>
      <p:sp>
        <p:nvSpPr>
          <p:cNvPr id="3" name="Picture Placeholder 2"/>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9" name="Title 1"/>
          <p:cNvSpPr>
            <a:spLocks noGrp="1"/>
          </p:cNvSpPr>
          <p:nvPr>
            <p:ph type="title"/>
          </p:nvPr>
        </p:nvSpPr>
        <p:spPr>
          <a:xfrm>
            <a:off x="1562100" y="457200"/>
            <a:ext cx="3932237" cy="1600200"/>
          </a:xfrm>
        </p:spPr>
        <p:txBody>
          <a:bodyPr anchor="b"/>
          <a:lstStyle>
            <a:lvl1pPr>
              <a:defRPr sz="3200"/>
            </a:lvl1pPr>
          </a:lstStyle>
          <a:p>
            <a:r>
              <a:rPr lang="en-US" smtClean="0"/>
              <a:t>Click to edit Master title style</a:t>
            </a:r>
            <a:endParaRPr lang="en-US"/>
          </a:p>
        </p:txBody>
      </p:sp>
    </p:spTree>
    <p:extLst>
      <p:ext uri="{BB962C8B-B14F-4D97-AF65-F5344CB8AC3E}">
        <p14:creationId xmlns:p14="http://schemas.microsoft.com/office/powerpoint/2010/main" val="161935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EAB7D7-3608-4730-B2E2-670834DF882C}" type="datetimeFigureOut">
              <a:rPr lang="en-US" smtClean="0"/>
              <a:t>4/18/2013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dirty="0"/>
          </a:p>
        </p:txBody>
      </p:sp>
      <p:sp>
        <p:nvSpPr>
          <p:cNvPr id="3" name="Vertical Text Placeholder 2"/>
          <p:cNvSpPr>
            <a:spLocks noGrp="1"/>
          </p:cNvSpPr>
          <p:nvPr>
            <p:ph type="body" orient="vert" idx="1"/>
          </p:nvPr>
        </p:nvSpPr>
        <p:spPr>
          <a:xfrm>
            <a:off x="1562100" y="1825625"/>
            <a:ext cx="9791700" cy="43513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2188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EAB7D7-3608-4730-B2E2-670834DF882C}" type="datetimeFigureOut">
              <a:rPr lang="en-US" smtClean="0"/>
              <a:t>4/18/2013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dirty="0"/>
          </a:p>
        </p:txBody>
      </p:sp>
      <p:sp>
        <p:nvSpPr>
          <p:cNvPr id="3" name="Vertical Text Placeholder 2"/>
          <p:cNvSpPr>
            <a:spLocks noGrp="1"/>
          </p:cNvSpPr>
          <p:nvPr>
            <p:ph type="body" orient="vert" idx="1"/>
          </p:nvPr>
        </p:nvSpPr>
        <p:spPr>
          <a:xfrm>
            <a:off x="1562100" y="365125"/>
            <a:ext cx="70104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Tree>
    <p:extLst>
      <p:ext uri="{BB962C8B-B14F-4D97-AF65-F5344CB8AC3E}">
        <p14:creationId xmlns:p14="http://schemas.microsoft.com/office/powerpoint/2010/main" val="338883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EAB7D7-3608-4730-B2E2-670834DF882C}" type="datetimeFigureOut">
              <a:rPr lang="en-US" smtClean="0"/>
              <a:t>4/18/2013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dirty="0"/>
          </a:p>
        </p:txBody>
      </p:sp>
      <p:sp>
        <p:nvSpPr>
          <p:cNvPr id="3" name="Picture Placeholder 2"/>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9" name="Title 1"/>
          <p:cNvSpPr>
            <a:spLocks noGrp="1"/>
          </p:cNvSpPr>
          <p:nvPr>
            <p:ph type="title"/>
          </p:nvPr>
        </p:nvSpPr>
        <p:spPr>
          <a:xfrm>
            <a:off x="1562100" y="457200"/>
            <a:ext cx="3932237" cy="1600200"/>
          </a:xfrm>
        </p:spPr>
        <p:txBody>
          <a:bodyPr anchor="b"/>
          <a:lstStyle>
            <a:lvl1pPr>
              <a:defRPr sz="3200"/>
            </a:lvl1pPr>
          </a:lstStyle>
          <a:p>
            <a:r>
              <a:rPr lang="en-US" smtClean="0"/>
              <a:t>Click to edit Master title style</a:t>
            </a:r>
            <a:endParaRPr lang="en-US"/>
          </a:p>
        </p:txBody>
      </p:sp>
    </p:spTree>
    <p:extLst>
      <p:ext uri="{BB962C8B-B14F-4D97-AF65-F5344CB8AC3E}">
        <p14:creationId xmlns:p14="http://schemas.microsoft.com/office/powerpoint/2010/main" val="3413888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562100" y="6356350"/>
            <a:ext cx="25527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EAB7D7-3608-4730-B2E2-670834DF882C}" type="datetimeFigureOut">
              <a:rPr lang="en-US" smtClean="0"/>
              <a:pPr/>
              <a:t>4/18/2013</a:t>
            </a:fld>
            <a:endParaRPr lang="en-US" dirty="0"/>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B7BAC7-FE87-40F6-AA24-4F4685D1B022}" type="slidenum">
              <a:rPr lang="en-US" smtClean="0"/>
              <a:t>‹#›</a:t>
            </a:fld>
            <a:endParaRPr lang="en-US" dirty="0"/>
          </a:p>
        </p:txBody>
      </p:sp>
      <p:sp>
        <p:nvSpPr>
          <p:cNvPr id="3" name="Text Placeholder 2"/>
          <p:cNvSpPr>
            <a:spLocks noGrp="1"/>
          </p:cNvSpPr>
          <p:nvPr>
            <p:ph type="body" idx="1"/>
          </p:nvPr>
        </p:nvSpPr>
        <p:spPr>
          <a:xfrm>
            <a:off x="1562100" y="1825625"/>
            <a:ext cx="9791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Placeholder 1"/>
          <p:cNvSpPr>
            <a:spLocks noGrp="1"/>
          </p:cNvSpPr>
          <p:nvPr>
            <p:ph type="title"/>
          </p:nvPr>
        </p:nvSpPr>
        <p:spPr>
          <a:xfrm>
            <a:off x="2324100" y="365125"/>
            <a:ext cx="9029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extLst>
      <p:ext uri="{BB962C8B-B14F-4D97-AF65-F5344CB8AC3E}">
        <p14:creationId xmlns:p14="http://schemas.microsoft.com/office/powerpoint/2010/main" val="32193672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81"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spcBef>
          <a:spcPct val="0"/>
        </a:spcBef>
        <a:buNone/>
        <a:defRPr sz="4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0" orient="horz" pos="2160" userDrawn="1">
          <p15:clr>
            <a:srgbClr val="F26B43"/>
          </p15:clr>
        </p15:guide>
        <p15:guide id="0" pos="3840" userDrawn="1">
          <p15:clr>
            <a:srgbClr val="F26B43"/>
          </p15:clr>
        </p15:guide>
        <p15:guide id="0" pos="1464" userDrawn="1">
          <p15:clr>
            <a:srgbClr val="F26B43"/>
          </p15:clr>
        </p15:guide>
        <p15:guide id="0" pos="7152" userDrawn="1">
          <p15:clr>
            <a:srgbClr val="F26B43"/>
          </p15:clr>
        </p15:guide>
        <p15:guide id="0" pos="984" userDrawn="1">
          <p15:clr>
            <a:srgbClr val="F26B43"/>
          </p15:clr>
        </p15:guide>
        <p15:guide id="1"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50124" y="4201128"/>
            <a:ext cx="9144000" cy="1655762"/>
          </a:xfrm>
        </p:spPr>
        <p:txBody>
          <a:bodyPr/>
          <a:lstStyle/>
          <a:p>
            <a:r>
              <a:rPr lang="en-US" dirty="0">
                <a:solidFill>
                  <a:schemeClr val="accent1">
                    <a:lumMod val="50000"/>
                  </a:schemeClr>
                </a:solidFill>
              </a:rPr>
              <a:t>Cathy Kapica, PhD, RD</a:t>
            </a:r>
          </a:p>
          <a:p>
            <a:r>
              <a:rPr lang="en-US" dirty="0">
                <a:solidFill>
                  <a:schemeClr val="accent1">
                    <a:lumMod val="50000"/>
                  </a:schemeClr>
                </a:solidFill>
              </a:rPr>
              <a:t>CEO, The Awegrin Institute</a:t>
            </a:r>
          </a:p>
          <a:p>
            <a:r>
              <a:rPr lang="en-US" dirty="0">
                <a:solidFill>
                  <a:schemeClr val="accent1">
                    <a:lumMod val="50000"/>
                  </a:schemeClr>
                </a:solidFill>
              </a:rPr>
              <a:t>EB: April 22,  2013 </a:t>
            </a:r>
          </a:p>
          <a:p>
            <a:endParaRPr lang="en-US" dirty="0">
              <a:solidFill>
                <a:schemeClr val="accent1">
                  <a:lumMod val="50000"/>
                </a:schemeClr>
              </a:solidFill>
            </a:endParaRPr>
          </a:p>
        </p:txBody>
      </p:sp>
      <p:sp>
        <p:nvSpPr>
          <p:cNvPr id="2" name="Title 1"/>
          <p:cNvSpPr>
            <a:spLocks noGrp="1"/>
          </p:cNvSpPr>
          <p:nvPr>
            <p:ph type="ctrTitle"/>
          </p:nvPr>
        </p:nvSpPr>
        <p:spPr>
          <a:xfrm>
            <a:off x="1008993" y="1041400"/>
            <a:ext cx="10137228" cy="2387600"/>
          </a:xfrm>
        </p:spPr>
        <p:txBody>
          <a:bodyPr>
            <a:normAutofit fontScale="90000"/>
          </a:bodyPr>
          <a:lstStyle/>
          <a:p>
            <a:r>
              <a:rPr lang="en-US" b="1" dirty="0" smtClean="0">
                <a:solidFill>
                  <a:schemeClr val="accent1">
                    <a:lumMod val="75000"/>
                  </a:schemeClr>
                </a:solidFill>
                <a:latin typeface="Trebuchet MS" pitchFamily="34" charset="0"/>
              </a:rPr>
              <a:t>The New World of </a:t>
            </a:r>
            <a:br>
              <a:rPr lang="en-US" b="1" dirty="0" smtClean="0">
                <a:solidFill>
                  <a:schemeClr val="accent1">
                    <a:lumMod val="75000"/>
                  </a:schemeClr>
                </a:solidFill>
                <a:latin typeface="Trebuchet MS" pitchFamily="34" charset="0"/>
              </a:rPr>
            </a:br>
            <a:r>
              <a:rPr lang="en-US" b="1" dirty="0" smtClean="0">
                <a:solidFill>
                  <a:schemeClr val="accent1">
                    <a:lumMod val="75000"/>
                  </a:schemeClr>
                </a:solidFill>
                <a:latin typeface="Trebuchet MS" pitchFamily="34" charset="0"/>
              </a:rPr>
              <a:t>Nutrition Science Communications</a:t>
            </a:r>
            <a:endParaRPr lang="en-US" b="1" dirty="0">
              <a:solidFill>
                <a:schemeClr val="accent1">
                  <a:lumMod val="75000"/>
                </a:schemeClr>
              </a:solidFill>
              <a:latin typeface="Trebuchet MS" pitchFamily="34" charset="0"/>
            </a:endParaRPr>
          </a:p>
        </p:txBody>
      </p:sp>
    </p:spTree>
    <p:extLst>
      <p:ext uri="{BB962C8B-B14F-4D97-AF65-F5344CB8AC3E}">
        <p14:creationId xmlns:p14="http://schemas.microsoft.com/office/powerpoint/2010/main" val="92307800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628775" y="2136775"/>
            <a:ext cx="9144000" cy="2387600"/>
          </a:xfrm>
        </p:spPr>
        <p:txBody>
          <a:bodyPr>
            <a:normAutofit fontScale="90000"/>
          </a:bodyPr>
          <a:lstStyle/>
          <a:p>
            <a:r>
              <a:rPr lang="en-US" b="1" dirty="0" smtClean="0">
                <a:solidFill>
                  <a:schemeClr val="accent1">
                    <a:lumMod val="75000"/>
                  </a:schemeClr>
                </a:solidFill>
                <a:latin typeface="Trebuchet MS" pitchFamily="34" charset="0"/>
              </a:rPr>
              <a:t>Science is useless </a:t>
            </a:r>
            <a:br>
              <a:rPr lang="en-US" b="1" dirty="0" smtClean="0">
                <a:solidFill>
                  <a:schemeClr val="accent1">
                    <a:lumMod val="75000"/>
                  </a:schemeClr>
                </a:solidFill>
                <a:latin typeface="Trebuchet MS" pitchFamily="34" charset="0"/>
              </a:rPr>
            </a:br>
            <a:r>
              <a:rPr lang="en-US" b="1" dirty="0" smtClean="0">
                <a:solidFill>
                  <a:schemeClr val="accent1">
                    <a:lumMod val="75000"/>
                  </a:schemeClr>
                </a:solidFill>
                <a:latin typeface="Trebuchet MS" pitchFamily="34" charset="0"/>
              </a:rPr>
              <a:t>if not effectively communicated</a:t>
            </a:r>
            <a:endParaRPr lang="en-US" b="1" dirty="0">
              <a:solidFill>
                <a:schemeClr val="accent1">
                  <a:lumMod val="75000"/>
                </a:schemeClr>
              </a:solidFill>
              <a:latin typeface="Trebuchet MS" pitchFamily="34" charset="0"/>
            </a:endParaRPr>
          </a:p>
        </p:txBody>
      </p:sp>
    </p:spTree>
    <p:extLst>
      <p:ext uri="{BB962C8B-B14F-4D97-AF65-F5344CB8AC3E}">
        <p14:creationId xmlns:p14="http://schemas.microsoft.com/office/powerpoint/2010/main" val="298183673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19325" y="1520825"/>
            <a:ext cx="8210550" cy="4351338"/>
          </a:xfrm>
        </p:spPr>
        <p:txBody>
          <a:bodyPr>
            <a:normAutofit/>
          </a:bodyPr>
          <a:lstStyle/>
          <a:p>
            <a:r>
              <a:rPr lang="en-US" sz="3200" dirty="0" smtClean="0"/>
              <a:t>Technology  has empowered everyone to be a journalist, increasing individual influence and reach. </a:t>
            </a:r>
          </a:p>
          <a:p>
            <a:pPr lvl="1"/>
            <a:r>
              <a:rPr lang="en-US" sz="2800" dirty="0" smtClean="0"/>
              <a:t>Everyone with an internet connection is an expert.</a:t>
            </a:r>
          </a:p>
          <a:p>
            <a:pPr lvl="1"/>
            <a:r>
              <a:rPr lang="en-US" sz="2800" dirty="0" smtClean="0"/>
              <a:t>Multiple ways to communicate. </a:t>
            </a:r>
          </a:p>
          <a:p>
            <a:pPr lvl="2"/>
            <a:r>
              <a:rPr lang="en-US" sz="2400" dirty="0" smtClean="0"/>
              <a:t>Blog, microblog (tweet), graphics, video, social media</a:t>
            </a:r>
          </a:p>
          <a:p>
            <a:pPr lvl="2"/>
            <a:r>
              <a:rPr lang="en-US" sz="2400" dirty="0" smtClean="0"/>
              <a:t>Information abounds, with no filters</a:t>
            </a:r>
          </a:p>
          <a:p>
            <a:endParaRPr lang="en-US" sz="3200" dirty="0">
              <a:latin typeface="Trebuchet MS" pitchFamily="34" charset="0"/>
            </a:endParaRPr>
          </a:p>
        </p:txBody>
      </p:sp>
      <p:sp>
        <p:nvSpPr>
          <p:cNvPr id="3" name="Title 2"/>
          <p:cNvSpPr>
            <a:spLocks noGrp="1"/>
          </p:cNvSpPr>
          <p:nvPr>
            <p:ph type="title"/>
          </p:nvPr>
        </p:nvSpPr>
        <p:spPr/>
        <p:txBody>
          <a:bodyPr/>
          <a:lstStyle/>
          <a:p>
            <a:pPr algn="ctr"/>
            <a:r>
              <a:rPr lang="en-US" b="1" dirty="0" smtClean="0">
                <a:solidFill>
                  <a:schemeClr val="accent1">
                    <a:lumMod val="75000"/>
                  </a:schemeClr>
                </a:solidFill>
                <a:latin typeface="Trebuchet MS" pitchFamily="34" charset="0"/>
              </a:rPr>
              <a:t>The world has changed</a:t>
            </a:r>
            <a:endParaRPr lang="en-US" b="1" dirty="0">
              <a:solidFill>
                <a:schemeClr val="accent1">
                  <a:lumMod val="75000"/>
                </a:schemeClr>
              </a:solidFill>
              <a:latin typeface="Trebuchet MS" pitchFamily="34" charset="0"/>
            </a:endParaRPr>
          </a:p>
        </p:txBody>
      </p:sp>
    </p:spTree>
    <p:extLst>
      <p:ext uri="{BB962C8B-B14F-4D97-AF65-F5344CB8AC3E}">
        <p14:creationId xmlns:p14="http://schemas.microsoft.com/office/powerpoint/2010/main" val="14205345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924" t="16099" r="45000" b="37594"/>
          <a:stretch/>
        </p:blipFill>
        <p:spPr bwMode="auto">
          <a:xfrm>
            <a:off x="2527300" y="180975"/>
            <a:ext cx="4206875" cy="2916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9663" y="3190875"/>
            <a:ext cx="4142148" cy="3308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7838" y="95250"/>
            <a:ext cx="3773487" cy="393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27838" y="4161065"/>
            <a:ext cx="4910137" cy="2696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77452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19325" y="1520825"/>
            <a:ext cx="8210550" cy="4351338"/>
          </a:xfrm>
        </p:spPr>
        <p:txBody>
          <a:bodyPr>
            <a:normAutofit/>
          </a:bodyPr>
          <a:lstStyle/>
          <a:p>
            <a:r>
              <a:rPr lang="en-US" sz="3200" dirty="0" smtClean="0"/>
              <a:t>Visual communication is especially critical</a:t>
            </a:r>
          </a:p>
          <a:p>
            <a:pPr lvl="1"/>
            <a:r>
              <a:rPr lang="en-US" sz="2800" dirty="0" smtClean="0"/>
              <a:t>SHORT videos (2-3 minutes)</a:t>
            </a:r>
            <a:endParaRPr lang="en-US" sz="2800" dirty="0"/>
          </a:p>
          <a:p>
            <a:pPr lvl="1"/>
            <a:r>
              <a:rPr lang="en-US" sz="2800" dirty="0" smtClean="0"/>
              <a:t>Infographics</a:t>
            </a:r>
          </a:p>
          <a:p>
            <a:pPr marL="0" indent="0">
              <a:buNone/>
            </a:pPr>
            <a:endParaRPr lang="en-US" dirty="0">
              <a:latin typeface="Trebuchet MS" pitchFamily="34" charset="0"/>
            </a:endParaRPr>
          </a:p>
        </p:txBody>
      </p:sp>
      <p:sp>
        <p:nvSpPr>
          <p:cNvPr id="3" name="Title 2"/>
          <p:cNvSpPr>
            <a:spLocks noGrp="1"/>
          </p:cNvSpPr>
          <p:nvPr>
            <p:ph type="title"/>
          </p:nvPr>
        </p:nvSpPr>
        <p:spPr/>
        <p:txBody>
          <a:bodyPr/>
          <a:lstStyle/>
          <a:p>
            <a:pPr algn="ctr"/>
            <a:r>
              <a:rPr lang="en-US" b="1" dirty="0" smtClean="0">
                <a:solidFill>
                  <a:schemeClr val="accent1">
                    <a:lumMod val="75000"/>
                  </a:schemeClr>
                </a:solidFill>
                <a:latin typeface="Trebuchet MS" pitchFamily="34" charset="0"/>
              </a:rPr>
              <a:t>The world has changed</a:t>
            </a:r>
            <a:endParaRPr lang="en-US" b="1" dirty="0">
              <a:solidFill>
                <a:schemeClr val="accent1">
                  <a:lumMod val="75000"/>
                </a:schemeClr>
              </a:solidFill>
              <a:latin typeface="Trebuchet MS" pitchFamily="34"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6352" y="2971800"/>
            <a:ext cx="5377048" cy="2876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1979" t="13809" r="55156" b="40986"/>
          <a:stretch/>
        </p:blipFill>
        <p:spPr bwMode="auto">
          <a:xfrm>
            <a:off x="2200275" y="3428998"/>
            <a:ext cx="3552825" cy="27462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181884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061" t="7907" r="2955" b="8286"/>
          <a:stretch/>
        </p:blipFill>
        <p:spPr bwMode="auto">
          <a:xfrm>
            <a:off x="0" y="76201"/>
            <a:ext cx="12003701" cy="6634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14838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 y="19051"/>
            <a:ext cx="12293600" cy="6528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064016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038349" y="1543865"/>
            <a:ext cx="8772525" cy="4351338"/>
          </a:xfrm>
        </p:spPr>
        <p:txBody>
          <a:bodyPr>
            <a:normAutofit/>
          </a:bodyPr>
          <a:lstStyle/>
          <a:p>
            <a:r>
              <a:rPr lang="en-US" sz="3200" dirty="0" smtClean="0"/>
              <a:t>Facts</a:t>
            </a:r>
            <a:r>
              <a:rPr lang="en-US" sz="3200" dirty="0"/>
              <a:t>, science, scientists and credentialed </a:t>
            </a:r>
            <a:r>
              <a:rPr lang="en-US" sz="3200" dirty="0" smtClean="0"/>
              <a:t>experts </a:t>
            </a:r>
            <a:r>
              <a:rPr lang="en-US" sz="3200" dirty="0"/>
              <a:t>cannot </a:t>
            </a:r>
            <a:r>
              <a:rPr lang="en-US" sz="3200" dirty="0" smtClean="0"/>
              <a:t>impact </a:t>
            </a:r>
            <a:r>
              <a:rPr lang="en-US" sz="3200" dirty="0"/>
              <a:t>perceptions related to food </a:t>
            </a:r>
            <a:r>
              <a:rPr lang="en-US" sz="3200" dirty="0" smtClean="0"/>
              <a:t>and nutrition the ‘old-fashioned’ way.</a:t>
            </a:r>
            <a:endParaRPr lang="en-US" sz="3200" dirty="0"/>
          </a:p>
          <a:p>
            <a:pPr lvl="1"/>
            <a:r>
              <a:rPr lang="en-US" sz="2800" b="1" dirty="0"/>
              <a:t> </a:t>
            </a:r>
            <a:r>
              <a:rPr lang="en-US" sz="2800" b="1" dirty="0" smtClean="0"/>
              <a:t>’</a:t>
            </a:r>
            <a:r>
              <a:rPr lang="en-US" sz="2800" dirty="0" smtClean="0"/>
              <a:t>Traditional’ messaging shows you are ‘out of touch’ </a:t>
            </a:r>
            <a:endParaRPr lang="en-US" sz="2800" dirty="0"/>
          </a:p>
          <a:p>
            <a:endParaRPr lang="en-US" dirty="0">
              <a:latin typeface="Trebuchet MS" pitchFamily="34" charset="0"/>
            </a:endParaRPr>
          </a:p>
        </p:txBody>
      </p:sp>
      <p:sp>
        <p:nvSpPr>
          <p:cNvPr id="3" name="Title 2"/>
          <p:cNvSpPr>
            <a:spLocks noGrp="1"/>
          </p:cNvSpPr>
          <p:nvPr>
            <p:ph type="title"/>
          </p:nvPr>
        </p:nvSpPr>
        <p:spPr/>
        <p:txBody>
          <a:bodyPr/>
          <a:lstStyle/>
          <a:p>
            <a:pPr algn="ctr"/>
            <a:r>
              <a:rPr lang="en-US" b="1" dirty="0" smtClean="0">
                <a:solidFill>
                  <a:schemeClr val="accent1">
                    <a:lumMod val="75000"/>
                  </a:schemeClr>
                </a:solidFill>
                <a:latin typeface="Trebuchet MS" pitchFamily="34" charset="0"/>
              </a:rPr>
              <a:t>The world has changed</a:t>
            </a:r>
            <a:endParaRPr lang="en-US" b="1" dirty="0">
              <a:solidFill>
                <a:schemeClr val="accent1">
                  <a:lumMod val="75000"/>
                </a:schemeClr>
              </a:solidFill>
              <a:latin typeface="Trebuchet MS" pitchFamily="34" charset="0"/>
            </a:endParaRPr>
          </a:p>
        </p:txBody>
      </p:sp>
      <p:pic>
        <p:nvPicPr>
          <p:cNvPr id="2055" name="Picture 7" descr="C:\Users\CMK\AppData\Local\Microsoft\Windows\Temporary Internet Files\Content.IE5\DCS6OR78\MC90014133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93436" y="3719534"/>
            <a:ext cx="2078889" cy="24846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228005" y="4007763"/>
            <a:ext cx="904875" cy="954107"/>
          </a:xfrm>
          <a:prstGeom prst="rect">
            <a:avLst/>
          </a:prstGeom>
          <a:noFill/>
          <a:ln>
            <a:solidFill>
              <a:schemeClr val="bg2"/>
            </a:solidFill>
          </a:ln>
        </p:spPr>
        <p:txBody>
          <a:bodyPr wrap="square" rtlCol="0" anchor="ctr" anchorCtr="1">
            <a:spAutoFit/>
          </a:bodyPr>
          <a:lstStyle/>
          <a:p>
            <a:pPr algn="ctr"/>
            <a:r>
              <a:rPr lang="en-US" sz="1400" b="1" dirty="0" smtClean="0"/>
              <a:t>I have a PhD, so I know best</a:t>
            </a:r>
            <a:endParaRPr lang="en-US" sz="1400" b="1" dirty="0"/>
          </a:p>
        </p:txBody>
      </p:sp>
    </p:spTree>
    <p:extLst>
      <p:ext uri="{BB962C8B-B14F-4D97-AF65-F5344CB8AC3E}">
        <p14:creationId xmlns:p14="http://schemas.microsoft.com/office/powerpoint/2010/main" val="16870214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599" y="304800"/>
            <a:ext cx="9845675" cy="838200"/>
          </a:xfrm>
        </p:spPr>
        <p:txBody>
          <a:bodyPr>
            <a:normAutofit/>
          </a:bodyPr>
          <a:lstStyle/>
          <a:p>
            <a:pPr algn="ctr"/>
            <a:r>
              <a:rPr lang="en-US" b="1" dirty="0" smtClean="0">
                <a:solidFill>
                  <a:schemeClr val="accent1">
                    <a:lumMod val="75000"/>
                  </a:schemeClr>
                </a:solidFill>
                <a:latin typeface="Trebuchet MS" pitchFamily="34" charset="0"/>
              </a:rPr>
              <a:t>Influence Shifts to Consumers</a:t>
            </a:r>
            <a:endParaRPr lang="en-US" b="1" dirty="0">
              <a:solidFill>
                <a:schemeClr val="accent1">
                  <a:lumMod val="75000"/>
                </a:schemeClr>
              </a:solidFill>
              <a:latin typeface="Trebuchet MS" pitchFamily="34" charset="0"/>
            </a:endParaRPr>
          </a:p>
        </p:txBody>
      </p:sp>
      <p:sp>
        <p:nvSpPr>
          <p:cNvPr id="4" name="Text Placeholder 3"/>
          <p:cNvSpPr>
            <a:spLocks noGrp="1"/>
          </p:cNvSpPr>
          <p:nvPr>
            <p:ph type="body" idx="1"/>
          </p:nvPr>
        </p:nvSpPr>
        <p:spPr>
          <a:xfrm>
            <a:off x="1725083" y="1600200"/>
            <a:ext cx="3761317" cy="381000"/>
          </a:xfrm>
        </p:spPr>
        <p:txBody>
          <a:bodyPr>
            <a:noAutofit/>
          </a:bodyPr>
          <a:lstStyle/>
          <a:p>
            <a:pPr algn="ctr"/>
            <a:r>
              <a:rPr lang="en-US" b="1" i="1" dirty="0" smtClean="0">
                <a:solidFill>
                  <a:schemeClr val="accent5">
                    <a:lumMod val="50000"/>
                  </a:schemeClr>
                </a:solidFill>
              </a:rPr>
              <a:t>Traditional</a:t>
            </a:r>
            <a:endParaRPr lang="en-US" b="1" i="1" dirty="0">
              <a:solidFill>
                <a:schemeClr val="accent5">
                  <a:lumMod val="50000"/>
                </a:schemeClr>
              </a:solidFill>
            </a:endParaRPr>
          </a:p>
        </p:txBody>
      </p:sp>
      <p:sp>
        <p:nvSpPr>
          <p:cNvPr id="5" name="Text Placeholder 4"/>
          <p:cNvSpPr>
            <a:spLocks noGrp="1"/>
          </p:cNvSpPr>
          <p:nvPr>
            <p:ph type="body" sz="half" idx="3"/>
          </p:nvPr>
        </p:nvSpPr>
        <p:spPr>
          <a:xfrm>
            <a:off x="6096001" y="1524000"/>
            <a:ext cx="5389033" cy="457200"/>
          </a:xfrm>
        </p:spPr>
        <p:txBody>
          <a:bodyPr>
            <a:normAutofit/>
          </a:bodyPr>
          <a:lstStyle/>
          <a:p>
            <a:pPr algn="ctr"/>
            <a:r>
              <a:rPr lang="en-US" b="1" i="1" dirty="0" smtClean="0">
                <a:solidFill>
                  <a:schemeClr val="accent5">
                    <a:lumMod val="50000"/>
                  </a:schemeClr>
                </a:solidFill>
              </a:rPr>
              <a:t>Today</a:t>
            </a:r>
            <a:endParaRPr lang="en-US" b="1" i="1" dirty="0">
              <a:solidFill>
                <a:schemeClr val="accent5">
                  <a:lumMod val="50000"/>
                </a:schemeClr>
              </a:solidFill>
            </a:endParaRPr>
          </a:p>
        </p:txBody>
      </p:sp>
      <p:sp>
        <p:nvSpPr>
          <p:cNvPr id="3" name="Content Placeholder 2"/>
          <p:cNvSpPr>
            <a:spLocks noGrp="1"/>
          </p:cNvSpPr>
          <p:nvPr>
            <p:ph sz="half" idx="2"/>
          </p:nvPr>
        </p:nvSpPr>
        <p:spPr>
          <a:xfrm>
            <a:off x="1312866" y="2005415"/>
            <a:ext cx="4743449" cy="3951288"/>
          </a:xfrm>
        </p:spPr>
        <p:txBody>
          <a:bodyPr>
            <a:normAutofit/>
          </a:bodyPr>
          <a:lstStyle/>
          <a:p>
            <a:pPr>
              <a:spcBef>
                <a:spcPct val="45000"/>
              </a:spcBef>
            </a:pPr>
            <a:r>
              <a:rPr lang="en-US" dirty="0" smtClean="0"/>
              <a:t>Scientific evidence creates reasons to believe</a:t>
            </a:r>
          </a:p>
          <a:p>
            <a:pPr>
              <a:spcBef>
                <a:spcPct val="45000"/>
              </a:spcBef>
            </a:pPr>
            <a:r>
              <a:rPr lang="en-US" dirty="0" smtClean="0"/>
              <a:t>Experts and opinion leaders endorse to create reasons to trust</a:t>
            </a:r>
          </a:p>
          <a:p>
            <a:pPr>
              <a:spcBef>
                <a:spcPct val="45000"/>
              </a:spcBef>
            </a:pPr>
            <a:r>
              <a:rPr lang="en-US" dirty="0"/>
              <a:t>M</a:t>
            </a:r>
            <a:r>
              <a:rPr lang="en-US" dirty="0" smtClean="0"/>
              <a:t>edia coverage of research and expert endorsement drive sustained changes</a:t>
            </a:r>
            <a:endParaRPr lang="en-US" sz="2600" dirty="0" smtClean="0"/>
          </a:p>
        </p:txBody>
      </p:sp>
      <p:sp>
        <p:nvSpPr>
          <p:cNvPr id="6" name="Content Placeholder 5"/>
          <p:cNvSpPr>
            <a:spLocks noGrp="1"/>
          </p:cNvSpPr>
          <p:nvPr>
            <p:ph sz="half" idx="4"/>
          </p:nvPr>
        </p:nvSpPr>
        <p:spPr>
          <a:xfrm>
            <a:off x="6276975" y="1944687"/>
            <a:ext cx="5181600" cy="3703638"/>
          </a:xfrm>
          <a:ln>
            <a:noFill/>
          </a:ln>
        </p:spPr>
        <p:txBody>
          <a:bodyPr>
            <a:normAutofit/>
          </a:bodyPr>
          <a:lstStyle/>
          <a:p>
            <a:r>
              <a:rPr lang="en-US" dirty="0" smtClean="0"/>
              <a:t>Scientific evidence creates reason to investigate and debate</a:t>
            </a:r>
          </a:p>
          <a:p>
            <a:r>
              <a:rPr lang="en-US" dirty="0" smtClean="0"/>
              <a:t>Experts and opinion leaders give points of view; engage in the conversation</a:t>
            </a:r>
          </a:p>
          <a:p>
            <a:r>
              <a:rPr lang="en-US" dirty="0" smtClean="0"/>
              <a:t>Friends and family compare, evaluate and recommend online</a:t>
            </a:r>
          </a:p>
          <a:p>
            <a:r>
              <a:rPr lang="en-US" dirty="0" smtClean="0"/>
              <a:t>Tribal legend becomes the ‘truth’</a:t>
            </a:r>
          </a:p>
          <a:p>
            <a:endParaRPr lang="en-US" dirty="0" smtClean="0"/>
          </a:p>
          <a:p>
            <a:endParaRPr lang="en-US" sz="2000" dirty="0" smtClean="0"/>
          </a:p>
          <a:p>
            <a:pPr marL="0" indent="0">
              <a:buNone/>
            </a:pPr>
            <a:endParaRPr lang="en-US" sz="2000" dirty="0" smtClean="0"/>
          </a:p>
          <a:p>
            <a:endParaRPr lang="en-US" sz="2000" dirty="0"/>
          </a:p>
        </p:txBody>
      </p:sp>
      <p:grpSp>
        <p:nvGrpSpPr>
          <p:cNvPr id="11" name="Group 10"/>
          <p:cNvGrpSpPr/>
          <p:nvPr/>
        </p:nvGrpSpPr>
        <p:grpSpPr>
          <a:xfrm>
            <a:off x="2630762" y="4943475"/>
            <a:ext cx="1587229" cy="923811"/>
            <a:chOff x="2097362" y="4848225"/>
            <a:chExt cx="1587229" cy="923811"/>
          </a:xfrm>
        </p:grpSpPr>
        <p:sp>
          <p:nvSpPr>
            <p:cNvPr id="7" name="TextBox 6"/>
            <p:cNvSpPr txBox="1"/>
            <p:nvPr/>
          </p:nvSpPr>
          <p:spPr>
            <a:xfrm>
              <a:off x="2097362" y="5310371"/>
              <a:ext cx="1587229" cy="461665"/>
            </a:xfrm>
            <a:prstGeom prst="rect">
              <a:avLst/>
            </a:prstGeom>
            <a:noFill/>
            <a:ln>
              <a:solidFill>
                <a:schemeClr val="bg2"/>
              </a:solidFill>
            </a:ln>
          </p:spPr>
          <p:txBody>
            <a:bodyPr wrap="none" rtlCol="0" anchor="ctr" anchorCtr="1">
              <a:spAutoFit/>
            </a:bodyPr>
            <a:lstStyle/>
            <a:p>
              <a:r>
                <a:rPr lang="en-US" sz="2400" b="1" dirty="0" smtClean="0">
                  <a:solidFill>
                    <a:schemeClr val="accent6">
                      <a:lumMod val="50000"/>
                    </a:schemeClr>
                  </a:solidFill>
                </a:rPr>
                <a:t>Fact driven</a:t>
              </a:r>
              <a:endParaRPr lang="en-US" sz="2400" b="1" dirty="0">
                <a:solidFill>
                  <a:schemeClr val="accent6">
                    <a:lumMod val="50000"/>
                  </a:schemeClr>
                </a:solidFill>
              </a:endParaRPr>
            </a:p>
          </p:txBody>
        </p:sp>
        <p:cxnSp>
          <p:nvCxnSpPr>
            <p:cNvPr id="10" name="Straight Arrow Connector 9"/>
            <p:cNvCxnSpPr>
              <a:stCxn id="7" idx="0"/>
            </p:cNvCxnSpPr>
            <p:nvPr/>
          </p:nvCxnSpPr>
          <p:spPr>
            <a:xfrm flipH="1" flipV="1">
              <a:off x="2876550" y="4848225"/>
              <a:ext cx="14427" cy="462146"/>
            </a:xfrm>
            <a:prstGeom prst="straightConnector1">
              <a:avLst/>
            </a:prstGeom>
            <a:ln w="38100">
              <a:solidFill>
                <a:schemeClr val="accent6">
                  <a:lumMod val="75000"/>
                </a:schemeClr>
              </a:solidFill>
              <a:tailEnd type="arrow"/>
            </a:ln>
          </p:spPr>
          <p:style>
            <a:lnRef idx="1">
              <a:schemeClr val="accent2"/>
            </a:lnRef>
            <a:fillRef idx="0">
              <a:schemeClr val="accent2"/>
            </a:fillRef>
            <a:effectRef idx="0">
              <a:schemeClr val="accent2"/>
            </a:effectRef>
            <a:fontRef idx="minor">
              <a:schemeClr val="tx1"/>
            </a:fontRef>
          </p:style>
        </p:cxnSp>
      </p:grpSp>
      <p:grpSp>
        <p:nvGrpSpPr>
          <p:cNvPr id="13" name="Group 12"/>
          <p:cNvGrpSpPr/>
          <p:nvPr/>
        </p:nvGrpSpPr>
        <p:grpSpPr>
          <a:xfrm>
            <a:off x="7648575" y="5259146"/>
            <a:ext cx="2152650" cy="928390"/>
            <a:chOff x="7648575" y="5259146"/>
            <a:chExt cx="2152650" cy="928390"/>
          </a:xfrm>
        </p:grpSpPr>
        <p:sp>
          <p:nvSpPr>
            <p:cNvPr id="8" name="TextBox 7"/>
            <p:cNvSpPr txBox="1"/>
            <p:nvPr/>
          </p:nvSpPr>
          <p:spPr>
            <a:xfrm>
              <a:off x="7648575" y="5725871"/>
              <a:ext cx="2152650" cy="461665"/>
            </a:xfrm>
            <a:prstGeom prst="rect">
              <a:avLst/>
            </a:prstGeom>
            <a:noFill/>
            <a:ln>
              <a:solidFill>
                <a:schemeClr val="bg2"/>
              </a:solidFill>
            </a:ln>
          </p:spPr>
          <p:txBody>
            <a:bodyPr wrap="square" rtlCol="0" anchor="ctr" anchorCtr="1">
              <a:spAutoFit/>
            </a:bodyPr>
            <a:lstStyle/>
            <a:p>
              <a:r>
                <a:rPr lang="en-US" sz="2400" b="1" dirty="0" smtClean="0">
                  <a:solidFill>
                    <a:schemeClr val="accent2">
                      <a:lumMod val="50000"/>
                    </a:schemeClr>
                  </a:solidFill>
                </a:rPr>
                <a:t>Belief driven</a:t>
              </a:r>
              <a:endParaRPr lang="en-US" sz="2400" b="1" dirty="0">
                <a:solidFill>
                  <a:schemeClr val="accent2">
                    <a:lumMod val="50000"/>
                  </a:schemeClr>
                </a:solidFill>
              </a:endParaRPr>
            </a:p>
          </p:txBody>
        </p:sp>
        <p:cxnSp>
          <p:nvCxnSpPr>
            <p:cNvPr id="12" name="Straight Arrow Connector 11"/>
            <p:cNvCxnSpPr/>
            <p:nvPr/>
          </p:nvCxnSpPr>
          <p:spPr>
            <a:xfrm flipH="1" flipV="1">
              <a:off x="8710473" y="5259146"/>
              <a:ext cx="14427" cy="462146"/>
            </a:xfrm>
            <a:prstGeom prst="straightConnector1">
              <a:avLst/>
            </a:prstGeom>
            <a:ln w="38100">
              <a:solidFill>
                <a:schemeClr val="accent2">
                  <a:lumMod val="50000"/>
                </a:schemeClr>
              </a:solidFill>
              <a:tailEnd type="arrow"/>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190521163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3" grpId="0" build="p"/>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90725" y="1720850"/>
            <a:ext cx="7267575" cy="4351338"/>
          </a:xfrm>
        </p:spPr>
        <p:txBody>
          <a:bodyPr>
            <a:normAutofit/>
          </a:bodyPr>
          <a:lstStyle/>
          <a:p>
            <a:r>
              <a:rPr lang="en-US" sz="3200" dirty="0"/>
              <a:t>The ‘food involved’ consumer is a new segment of the global population that is THE food and nutrition influencer group of the foreseeable future, defined by proactive online engagement on food, nutrition and agriculture related topics, aligning and coalescing like-minded people around the world.</a:t>
            </a:r>
          </a:p>
          <a:p>
            <a:pPr marL="0" indent="0">
              <a:buNone/>
            </a:pPr>
            <a:endParaRPr lang="en-US" dirty="0">
              <a:latin typeface="Trebuchet MS" pitchFamily="34" charset="0"/>
            </a:endParaRPr>
          </a:p>
        </p:txBody>
      </p:sp>
      <p:sp>
        <p:nvSpPr>
          <p:cNvPr id="3" name="Title 2"/>
          <p:cNvSpPr>
            <a:spLocks noGrp="1"/>
          </p:cNvSpPr>
          <p:nvPr>
            <p:ph type="title"/>
          </p:nvPr>
        </p:nvSpPr>
        <p:spPr/>
        <p:txBody>
          <a:bodyPr/>
          <a:lstStyle/>
          <a:p>
            <a:pPr algn="ctr"/>
            <a:r>
              <a:rPr lang="en-US" b="1" dirty="0" smtClean="0">
                <a:solidFill>
                  <a:schemeClr val="accent1">
                    <a:lumMod val="75000"/>
                  </a:schemeClr>
                </a:solidFill>
                <a:latin typeface="Trebuchet MS" pitchFamily="34" charset="0"/>
              </a:rPr>
              <a:t>The world has changed</a:t>
            </a:r>
            <a:endParaRPr lang="en-US" b="1" dirty="0">
              <a:solidFill>
                <a:schemeClr val="accent1">
                  <a:lumMod val="75000"/>
                </a:schemeClr>
              </a:solidFill>
              <a:latin typeface="Trebuchet MS" pitchFamily="34" charset="0"/>
            </a:endParaRPr>
          </a:p>
        </p:txBody>
      </p:sp>
      <p:pic>
        <p:nvPicPr>
          <p:cNvPr id="3074" name="Picture 2" descr="C:\Users\CMK\AppData\Local\Microsoft\Windows\Temporary Internet Files\Content.IE5\5OK61UKV\MP90040974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06731" y="2228849"/>
            <a:ext cx="2147395" cy="3228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93226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686050" y="1404119"/>
            <a:ext cx="8772525" cy="4351338"/>
          </a:xfrm>
        </p:spPr>
        <p:txBody>
          <a:bodyPr>
            <a:normAutofit/>
          </a:bodyPr>
          <a:lstStyle/>
          <a:p>
            <a:r>
              <a:rPr lang="en-US" dirty="0" smtClean="0"/>
              <a:t>What </a:t>
            </a:r>
            <a:r>
              <a:rPr lang="en-US" dirty="0"/>
              <a:t>we say is not what people hear.</a:t>
            </a:r>
          </a:p>
          <a:p>
            <a:pPr lvl="1"/>
            <a:r>
              <a:rPr lang="en-US" dirty="0" smtClean="0"/>
              <a:t>When </a:t>
            </a:r>
            <a:r>
              <a:rPr lang="en-US" dirty="0"/>
              <a:t>they </a:t>
            </a:r>
            <a:r>
              <a:rPr lang="en-US" dirty="0" smtClean="0"/>
              <a:t>do, </a:t>
            </a:r>
            <a:r>
              <a:rPr lang="en-US" dirty="0"/>
              <a:t>they are generating a very different meaning than intended.</a:t>
            </a:r>
          </a:p>
          <a:p>
            <a:pPr lvl="1"/>
            <a:r>
              <a:rPr lang="en-US" dirty="0"/>
              <a:t>H</a:t>
            </a:r>
            <a:r>
              <a:rPr lang="en-US" dirty="0" smtClean="0"/>
              <a:t>ow </a:t>
            </a:r>
            <a:r>
              <a:rPr lang="en-US" dirty="0"/>
              <a:t>we say </a:t>
            </a:r>
            <a:r>
              <a:rPr lang="en-US" dirty="0" smtClean="0"/>
              <a:t>it speaks </a:t>
            </a:r>
            <a:r>
              <a:rPr lang="en-US" dirty="0"/>
              <a:t>louder than our words.</a:t>
            </a:r>
          </a:p>
          <a:p>
            <a:pPr marL="0" indent="0">
              <a:buNone/>
            </a:pPr>
            <a:r>
              <a:rPr lang="en-US" b="1" dirty="0"/>
              <a:t> </a:t>
            </a:r>
            <a:endParaRPr lang="en-US" dirty="0">
              <a:latin typeface="Trebuchet MS" pitchFamily="34" charset="0"/>
            </a:endParaRPr>
          </a:p>
        </p:txBody>
      </p:sp>
      <p:sp>
        <p:nvSpPr>
          <p:cNvPr id="3" name="Title 2"/>
          <p:cNvSpPr>
            <a:spLocks noGrp="1"/>
          </p:cNvSpPr>
          <p:nvPr>
            <p:ph type="title"/>
          </p:nvPr>
        </p:nvSpPr>
        <p:spPr>
          <a:xfrm>
            <a:off x="2321608" y="260350"/>
            <a:ext cx="9029700" cy="1325563"/>
          </a:xfrm>
        </p:spPr>
        <p:txBody>
          <a:bodyPr/>
          <a:lstStyle/>
          <a:p>
            <a:pPr algn="ctr"/>
            <a:r>
              <a:rPr lang="en-US" b="1" dirty="0" smtClean="0">
                <a:solidFill>
                  <a:schemeClr val="accent1">
                    <a:lumMod val="75000"/>
                  </a:schemeClr>
                </a:solidFill>
                <a:latin typeface="Trebuchet MS" pitchFamily="34" charset="0"/>
              </a:rPr>
              <a:t>The world has changed</a:t>
            </a:r>
            <a:endParaRPr lang="en-US" b="1" dirty="0">
              <a:solidFill>
                <a:schemeClr val="accent1">
                  <a:lumMod val="75000"/>
                </a:schemeClr>
              </a:solidFill>
              <a:latin typeface="Trebuchet MS" pitchFamily="34" charset="0"/>
            </a:endParaRPr>
          </a:p>
        </p:txBody>
      </p:sp>
      <p:pic>
        <p:nvPicPr>
          <p:cNvPr id="4101" name="Picture 5" descr="C:\Users\CMK\AppData\Local\Microsoft\Windows\Temporary Internet Files\Content.IE5\CTVX9UWS\MP90040015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3545" y="3937919"/>
            <a:ext cx="2084070" cy="1667256"/>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2938901" y="3111703"/>
            <a:ext cx="7514786" cy="3474751"/>
            <a:chOff x="2938901" y="3111703"/>
            <a:chExt cx="7514786" cy="3474751"/>
          </a:xfrm>
        </p:grpSpPr>
        <p:pic>
          <p:nvPicPr>
            <p:cNvPr id="4098" name="Picture 2" descr="C:\Users\CMK\AppData\Local\Microsoft\Windows\Temporary Internet Files\Content.IE5\48XQM8T4\MP900390126[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38901" y="4094605"/>
              <a:ext cx="1897967" cy="135388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3775138"/>
              <a:ext cx="1924050" cy="192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777162" y="5293792"/>
              <a:ext cx="2676525" cy="1292662"/>
            </a:xfrm>
            <a:prstGeom prst="rect">
              <a:avLst/>
            </a:prstGeom>
            <a:noFill/>
            <a:ln>
              <a:solidFill>
                <a:schemeClr val="bg2"/>
              </a:solidFill>
            </a:ln>
          </p:spPr>
          <p:txBody>
            <a:bodyPr wrap="square" rtlCol="0" anchor="ctr" anchorCtr="1">
              <a:spAutoFit/>
            </a:bodyPr>
            <a:lstStyle/>
            <a:p>
              <a:pPr algn="ctr"/>
              <a:r>
                <a:rPr lang="en-US" dirty="0" smtClean="0"/>
                <a:t>business</a:t>
              </a:r>
            </a:p>
            <a:p>
              <a:r>
                <a:rPr lang="en-US" sz="1200" i="1" dirty="0" smtClean="0"/>
                <a:t>organic </a:t>
              </a:r>
              <a:r>
                <a:rPr lang="en-US" sz="1200" i="1" dirty="0"/>
                <a:t>growth</a:t>
              </a:r>
              <a:r>
                <a:rPr lang="en-US" sz="1200" dirty="0"/>
                <a:t> is </a:t>
              </a:r>
              <a:r>
                <a:rPr lang="en-US" sz="1200" dirty="0" smtClean="0"/>
                <a:t>expanding by increased </a:t>
              </a:r>
              <a:r>
                <a:rPr lang="en-US" sz="1200" dirty="0"/>
                <a:t>output, sales, or both (as opposed to “</a:t>
              </a:r>
              <a:r>
                <a:rPr lang="en-US" sz="1200" i="1" dirty="0"/>
                <a:t>inorganic </a:t>
              </a:r>
              <a:r>
                <a:rPr lang="en-US" sz="1200" i="1" dirty="0" smtClean="0"/>
                <a:t>growth</a:t>
              </a:r>
              <a:r>
                <a:rPr lang="en-US" sz="1200" dirty="0" smtClean="0"/>
                <a:t>”, growing </a:t>
              </a:r>
              <a:r>
                <a:rPr lang="en-US" sz="1200" dirty="0"/>
                <a:t>through mergers, acquisitions, and take-overs).</a:t>
              </a:r>
            </a:p>
          </p:txBody>
        </p:sp>
        <p:sp>
          <p:nvSpPr>
            <p:cNvPr id="5" name="TextBox 4"/>
            <p:cNvSpPr txBox="1"/>
            <p:nvPr/>
          </p:nvSpPr>
          <p:spPr>
            <a:xfrm>
              <a:off x="3267075" y="5414105"/>
              <a:ext cx="1106585" cy="369332"/>
            </a:xfrm>
            <a:prstGeom prst="rect">
              <a:avLst/>
            </a:prstGeom>
            <a:noFill/>
            <a:ln>
              <a:solidFill>
                <a:schemeClr val="bg2"/>
              </a:solidFill>
            </a:ln>
          </p:spPr>
          <p:txBody>
            <a:bodyPr wrap="none" rtlCol="0" anchor="ctr" anchorCtr="1">
              <a:spAutoFit/>
            </a:bodyPr>
            <a:lstStyle/>
            <a:p>
              <a:r>
                <a:rPr lang="en-US" dirty="0" smtClean="0"/>
                <a:t>chemistry</a:t>
              </a:r>
              <a:endParaRPr lang="en-US" dirty="0"/>
            </a:p>
          </p:txBody>
        </p:sp>
        <p:sp>
          <p:nvSpPr>
            <p:cNvPr id="6" name="TextBox 5"/>
            <p:cNvSpPr txBox="1"/>
            <p:nvPr/>
          </p:nvSpPr>
          <p:spPr>
            <a:xfrm>
              <a:off x="5821173" y="5598771"/>
              <a:ext cx="1201163" cy="369332"/>
            </a:xfrm>
            <a:prstGeom prst="rect">
              <a:avLst/>
            </a:prstGeom>
            <a:noFill/>
            <a:ln>
              <a:solidFill>
                <a:schemeClr val="bg2"/>
              </a:solidFill>
            </a:ln>
          </p:spPr>
          <p:txBody>
            <a:bodyPr wrap="none" rtlCol="0" anchor="ctr" anchorCtr="1">
              <a:spAutoFit/>
            </a:bodyPr>
            <a:lstStyle/>
            <a:p>
              <a:r>
                <a:rPr lang="en-US" dirty="0" smtClean="0"/>
                <a:t>agriculture</a:t>
              </a:r>
              <a:endParaRPr lang="en-US" dirty="0"/>
            </a:p>
          </p:txBody>
        </p:sp>
        <p:sp>
          <p:nvSpPr>
            <p:cNvPr id="7" name="TextBox 6"/>
            <p:cNvSpPr txBox="1"/>
            <p:nvPr/>
          </p:nvSpPr>
          <p:spPr>
            <a:xfrm>
              <a:off x="6067425" y="3111703"/>
              <a:ext cx="1250279" cy="523220"/>
            </a:xfrm>
            <a:prstGeom prst="rect">
              <a:avLst/>
            </a:prstGeom>
            <a:noFill/>
            <a:ln>
              <a:solidFill>
                <a:schemeClr val="bg2"/>
              </a:solidFill>
            </a:ln>
          </p:spPr>
          <p:txBody>
            <a:bodyPr wrap="none" rtlCol="0" anchor="ctr" anchorCtr="1">
              <a:spAutoFit/>
            </a:bodyPr>
            <a:lstStyle/>
            <a:p>
              <a:r>
                <a:rPr lang="en-US" sz="2800" dirty="0" smtClean="0">
                  <a:solidFill>
                    <a:schemeClr val="accent5">
                      <a:lumMod val="50000"/>
                    </a:schemeClr>
                  </a:solidFill>
                </a:rPr>
                <a:t>organic</a:t>
              </a:r>
              <a:endParaRPr lang="en-US" sz="2800" dirty="0">
                <a:solidFill>
                  <a:schemeClr val="accent5">
                    <a:lumMod val="50000"/>
                  </a:schemeClr>
                </a:solidFill>
              </a:endParaRPr>
            </a:p>
          </p:txBody>
        </p:sp>
        <p:cxnSp>
          <p:nvCxnSpPr>
            <p:cNvPr id="11" name="Straight Arrow Connector 10"/>
            <p:cNvCxnSpPr/>
            <p:nvPr/>
          </p:nvCxnSpPr>
          <p:spPr>
            <a:xfrm>
              <a:off x="7317704" y="3373313"/>
              <a:ext cx="1442085" cy="602646"/>
            </a:xfrm>
            <a:prstGeom prst="straightConnector1">
              <a:avLst/>
            </a:prstGeom>
            <a:ln w="28575">
              <a:solidFill>
                <a:schemeClr val="accent6">
                  <a:lumMod val="75000"/>
                </a:schemeClr>
              </a:solidFill>
              <a:tailEnd type="arrow"/>
            </a:ln>
          </p:spPr>
          <p:style>
            <a:lnRef idx="1">
              <a:schemeClr val="accent2"/>
            </a:lnRef>
            <a:fillRef idx="0">
              <a:schemeClr val="accent2"/>
            </a:fillRef>
            <a:effectRef idx="0">
              <a:schemeClr val="accent2"/>
            </a:effectRef>
            <a:fontRef idx="minor">
              <a:schemeClr val="tx1"/>
            </a:fontRef>
          </p:style>
        </p:cxnSp>
        <p:cxnSp>
          <p:nvCxnSpPr>
            <p:cNvPr id="13" name="Straight Arrow Connector 12"/>
            <p:cNvCxnSpPr>
              <a:stCxn id="7" idx="1"/>
            </p:cNvCxnSpPr>
            <p:nvPr/>
          </p:nvCxnSpPr>
          <p:spPr>
            <a:xfrm flipH="1">
              <a:off x="4657725" y="3373313"/>
              <a:ext cx="1409700" cy="517359"/>
            </a:xfrm>
            <a:prstGeom prst="straightConnector1">
              <a:avLst/>
            </a:prstGeom>
            <a:ln w="28575">
              <a:solidFill>
                <a:schemeClr val="accent6">
                  <a:lumMod val="75000"/>
                </a:schemeClr>
              </a:solidFill>
              <a:tailEnd type="arrow"/>
            </a:ln>
          </p:spPr>
          <p:style>
            <a:lnRef idx="1">
              <a:schemeClr val="accent2"/>
            </a:lnRef>
            <a:fillRef idx="0">
              <a:schemeClr val="accent2"/>
            </a:fillRef>
            <a:effectRef idx="0">
              <a:schemeClr val="accent2"/>
            </a:effectRef>
            <a:fontRef idx="minor">
              <a:schemeClr val="tx1"/>
            </a:fontRef>
          </p:style>
        </p:cxnSp>
        <p:cxnSp>
          <p:nvCxnSpPr>
            <p:cNvPr id="15" name="Straight Arrow Connector 14"/>
            <p:cNvCxnSpPr/>
            <p:nvPr/>
          </p:nvCxnSpPr>
          <p:spPr>
            <a:xfrm>
              <a:off x="6677024" y="3519855"/>
              <a:ext cx="0" cy="309561"/>
            </a:xfrm>
            <a:prstGeom prst="straightConnector1">
              <a:avLst/>
            </a:prstGeom>
            <a:ln w="28575">
              <a:solidFill>
                <a:schemeClr val="accent6">
                  <a:lumMod val="75000"/>
                </a:schemeClr>
              </a:solidFill>
              <a:tailEnd type="arrow"/>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115055157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673600" y="2057401"/>
            <a:ext cx="6502400" cy="1546225"/>
          </a:xfrm>
        </p:spPr>
        <p:txBody>
          <a:bodyPr>
            <a:normAutofit fontScale="90000"/>
          </a:bodyPr>
          <a:lstStyle/>
          <a:p>
            <a:r>
              <a:rPr lang="en-US" sz="4800" dirty="0"/>
              <a:t/>
            </a:r>
            <a:br>
              <a:rPr lang="en-US" sz="4800" dirty="0"/>
            </a:br>
            <a:r>
              <a:rPr lang="en-US" sz="4800" b="1" dirty="0" smtClean="0">
                <a:solidFill>
                  <a:schemeClr val="accent1">
                    <a:lumMod val="75000"/>
                  </a:schemeClr>
                </a:solidFill>
                <a:latin typeface="Trebuchet MS" pitchFamily="34" charset="0"/>
              </a:rPr>
              <a:t>Storytelling…</a:t>
            </a:r>
            <a:r>
              <a:rPr lang="en-US" sz="4000" dirty="0">
                <a:solidFill>
                  <a:schemeClr val="accent1">
                    <a:lumMod val="75000"/>
                  </a:schemeClr>
                </a:solidFill>
                <a:latin typeface="Trebuchet MS" pitchFamily="34" charset="0"/>
              </a:rPr>
              <a:t/>
            </a:r>
            <a:br>
              <a:rPr lang="en-US" sz="4000" dirty="0">
                <a:solidFill>
                  <a:schemeClr val="accent1">
                    <a:lumMod val="75000"/>
                  </a:schemeClr>
                </a:solidFill>
                <a:latin typeface="Trebuchet MS" pitchFamily="34" charset="0"/>
              </a:rPr>
            </a:br>
            <a:r>
              <a:rPr lang="en-US" sz="4000" dirty="0">
                <a:solidFill>
                  <a:schemeClr val="accent1">
                    <a:lumMod val="75000"/>
                  </a:schemeClr>
                </a:solidFill>
                <a:latin typeface="Trebuchet MS" pitchFamily="34" charset="0"/>
              </a:rPr>
              <a:t> …</a:t>
            </a:r>
            <a:r>
              <a:rPr lang="en-US" sz="3600" dirty="0">
                <a:solidFill>
                  <a:schemeClr val="accent1">
                    <a:lumMod val="75000"/>
                  </a:schemeClr>
                </a:solidFill>
                <a:latin typeface="Trebuchet MS" pitchFamily="34" charset="0"/>
              </a:rPr>
              <a:t>communicating more effectively</a:t>
            </a:r>
          </a:p>
        </p:txBody>
      </p:sp>
      <p:pic>
        <p:nvPicPr>
          <p:cNvPr id="2052" name="Picture 4" descr="Untitled-1 bl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6975" y="2009776"/>
            <a:ext cx="4064000" cy="2176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27661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228850" y="412750"/>
            <a:ext cx="7810500" cy="1325563"/>
          </a:xfrm>
        </p:spPr>
        <p:txBody>
          <a:bodyPr>
            <a:normAutofit fontScale="90000"/>
          </a:bodyPr>
          <a:lstStyle/>
          <a:p>
            <a:pPr algn="ctr"/>
            <a:r>
              <a:rPr lang="en-US" b="1" dirty="0">
                <a:solidFill>
                  <a:schemeClr val="accent1">
                    <a:lumMod val="75000"/>
                  </a:schemeClr>
                </a:solidFill>
                <a:latin typeface="Trebuchet MS" pitchFamily="34" charset="0"/>
              </a:rPr>
              <a:t>Effective Communication </a:t>
            </a:r>
            <a:r>
              <a:rPr lang="en-US" b="1" dirty="0" smtClean="0">
                <a:solidFill>
                  <a:schemeClr val="accent1">
                    <a:lumMod val="75000"/>
                  </a:schemeClr>
                </a:solidFill>
                <a:latin typeface="Trebuchet MS" pitchFamily="34" charset="0"/>
              </a:rPr>
              <a:t/>
            </a:r>
            <a:br>
              <a:rPr lang="en-US" b="1" dirty="0" smtClean="0">
                <a:solidFill>
                  <a:schemeClr val="accent1">
                    <a:lumMod val="75000"/>
                  </a:schemeClr>
                </a:solidFill>
                <a:latin typeface="Trebuchet MS" pitchFamily="34" charset="0"/>
              </a:rPr>
            </a:br>
            <a:r>
              <a:rPr lang="en-US" b="1" dirty="0" smtClean="0">
                <a:solidFill>
                  <a:schemeClr val="accent1">
                    <a:lumMod val="75000"/>
                  </a:schemeClr>
                </a:solidFill>
                <a:latin typeface="Trebuchet MS" pitchFamily="34" charset="0"/>
              </a:rPr>
              <a:t>Requires </a:t>
            </a:r>
            <a:r>
              <a:rPr lang="en-US" b="1" dirty="0">
                <a:solidFill>
                  <a:schemeClr val="accent1">
                    <a:lumMod val="75000"/>
                  </a:schemeClr>
                </a:solidFill>
                <a:latin typeface="Trebuchet MS" pitchFamily="34" charset="0"/>
              </a:rPr>
              <a:t>Discipline</a:t>
            </a:r>
          </a:p>
        </p:txBody>
      </p:sp>
      <p:sp>
        <p:nvSpPr>
          <p:cNvPr id="3075" name="Rectangle 3"/>
          <p:cNvSpPr>
            <a:spLocks noGrp="1" noChangeArrowheads="1"/>
          </p:cNvSpPr>
          <p:nvPr>
            <p:ph type="body" idx="1"/>
          </p:nvPr>
        </p:nvSpPr>
        <p:spPr>
          <a:xfrm>
            <a:off x="2762250" y="1749425"/>
            <a:ext cx="7800975" cy="4351338"/>
          </a:xfrm>
        </p:spPr>
        <p:txBody>
          <a:bodyPr/>
          <a:lstStyle/>
          <a:p>
            <a:pPr algn="r">
              <a:buFontTx/>
              <a:buNone/>
            </a:pPr>
            <a:endParaRPr lang="en-US" dirty="0"/>
          </a:p>
          <a:p>
            <a:pPr>
              <a:buFontTx/>
              <a:buNone/>
            </a:pPr>
            <a:r>
              <a:rPr lang="en-US" b="1" dirty="0"/>
              <a:t>Focus</a:t>
            </a:r>
            <a:r>
              <a:rPr lang="en-US" dirty="0"/>
              <a:t> vs. too much info   </a:t>
            </a:r>
          </a:p>
          <a:p>
            <a:pPr>
              <a:buFontTx/>
              <a:buNone/>
            </a:pPr>
            <a:endParaRPr lang="en-US" sz="1600" dirty="0"/>
          </a:p>
          <a:p>
            <a:pPr>
              <a:buFontTx/>
              <a:buNone/>
            </a:pPr>
            <a:r>
              <a:rPr lang="en-US" b="1" dirty="0"/>
              <a:t>Order</a:t>
            </a:r>
            <a:r>
              <a:rPr lang="en-US" dirty="0"/>
              <a:t> vs. stream of consciousness</a:t>
            </a:r>
          </a:p>
          <a:p>
            <a:pPr>
              <a:buFontTx/>
              <a:buNone/>
            </a:pPr>
            <a:endParaRPr lang="en-US" sz="1600" dirty="0"/>
          </a:p>
          <a:p>
            <a:pPr>
              <a:buFontTx/>
              <a:buNone/>
            </a:pPr>
            <a:r>
              <a:rPr lang="en-US" b="1" dirty="0" smtClean="0"/>
              <a:t>Clarity</a:t>
            </a:r>
            <a:r>
              <a:rPr lang="en-US" dirty="0" smtClean="0"/>
              <a:t> </a:t>
            </a:r>
            <a:r>
              <a:rPr lang="en-US" dirty="0"/>
              <a:t>vs. </a:t>
            </a:r>
            <a:r>
              <a:rPr lang="en-US" dirty="0" smtClean="0"/>
              <a:t>professional jargon</a:t>
            </a:r>
            <a:endParaRPr lang="en-US" dirty="0"/>
          </a:p>
        </p:txBody>
      </p:sp>
      <p:sp>
        <p:nvSpPr>
          <p:cNvPr id="2" name="TextBox 1"/>
          <p:cNvSpPr txBox="1"/>
          <p:nvPr/>
        </p:nvSpPr>
        <p:spPr>
          <a:xfrm rot="20362628">
            <a:off x="5450182" y="4397598"/>
            <a:ext cx="5784662" cy="954107"/>
          </a:xfrm>
          <a:prstGeom prst="rect">
            <a:avLst/>
          </a:prstGeom>
          <a:noFill/>
          <a:ln>
            <a:solidFill>
              <a:schemeClr val="bg2"/>
            </a:solidFill>
          </a:ln>
        </p:spPr>
        <p:txBody>
          <a:bodyPr wrap="none" rtlCol="0" anchor="ctr" anchorCtr="1">
            <a:spAutoFit/>
          </a:bodyPr>
          <a:lstStyle/>
          <a:p>
            <a:pPr algn="ctr"/>
            <a:r>
              <a:rPr lang="en-US" sz="2800" b="1" i="1" dirty="0" smtClean="0">
                <a:solidFill>
                  <a:srgbClr val="C00000"/>
                </a:solidFill>
              </a:rPr>
              <a:t>Complexity is easy. </a:t>
            </a:r>
          </a:p>
          <a:p>
            <a:pPr algn="ctr"/>
            <a:r>
              <a:rPr lang="en-US" sz="2800" b="1" i="1" dirty="0" smtClean="0">
                <a:solidFill>
                  <a:srgbClr val="C00000"/>
                </a:solidFill>
              </a:rPr>
              <a:t>Simplicity takes a great deal of effort.</a:t>
            </a:r>
            <a:endParaRPr lang="en-US" sz="2800" b="1" i="1" dirty="0">
              <a:solidFill>
                <a:srgbClr val="C00000"/>
              </a:solidFill>
            </a:endParaRPr>
          </a:p>
        </p:txBody>
      </p:sp>
    </p:spTree>
    <p:extLst>
      <p:ext uri="{BB962C8B-B14F-4D97-AF65-F5344CB8AC3E}">
        <p14:creationId xmlns:p14="http://schemas.microsoft.com/office/powerpoint/2010/main" val="24955618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2647950" y="381000"/>
            <a:ext cx="7829550" cy="6172200"/>
          </a:xfrm>
        </p:spPr>
        <p:txBody>
          <a:bodyPr>
            <a:normAutofit lnSpcReduction="10000"/>
          </a:bodyPr>
          <a:lstStyle/>
          <a:p>
            <a:pPr algn="ctr">
              <a:lnSpc>
                <a:spcPct val="90000"/>
              </a:lnSpc>
              <a:buFontTx/>
              <a:buNone/>
            </a:pPr>
            <a:r>
              <a:rPr lang="en-US" sz="4400" b="1" dirty="0">
                <a:solidFill>
                  <a:schemeClr val="accent1">
                    <a:lumMod val="75000"/>
                  </a:schemeClr>
                </a:solidFill>
              </a:rPr>
              <a:t>Effective Communication </a:t>
            </a:r>
            <a:r>
              <a:rPr lang="en-US" sz="4400" b="1" dirty="0" smtClean="0">
                <a:solidFill>
                  <a:schemeClr val="accent1">
                    <a:lumMod val="75000"/>
                  </a:schemeClr>
                </a:solidFill>
              </a:rPr>
              <a:t>=</a:t>
            </a:r>
          </a:p>
          <a:p>
            <a:pPr algn="ctr">
              <a:lnSpc>
                <a:spcPct val="90000"/>
              </a:lnSpc>
              <a:buFontTx/>
              <a:buNone/>
            </a:pPr>
            <a:r>
              <a:rPr lang="en-US" sz="4400" b="1" dirty="0" smtClean="0">
                <a:solidFill>
                  <a:schemeClr val="accent1">
                    <a:lumMod val="75000"/>
                  </a:schemeClr>
                </a:solidFill>
              </a:rPr>
              <a:t>Good </a:t>
            </a:r>
            <a:r>
              <a:rPr lang="en-US" sz="4400" b="1" dirty="0">
                <a:solidFill>
                  <a:schemeClr val="accent1">
                    <a:lumMod val="75000"/>
                  </a:schemeClr>
                </a:solidFill>
              </a:rPr>
              <a:t>Storytelling</a:t>
            </a:r>
          </a:p>
          <a:p>
            <a:pPr algn="r">
              <a:lnSpc>
                <a:spcPct val="90000"/>
              </a:lnSpc>
              <a:buFontTx/>
              <a:buNone/>
            </a:pPr>
            <a:endParaRPr lang="en-US" dirty="0"/>
          </a:p>
          <a:p>
            <a:pPr algn="ctr">
              <a:lnSpc>
                <a:spcPct val="90000"/>
              </a:lnSpc>
              <a:buFontTx/>
              <a:buNone/>
            </a:pPr>
            <a:r>
              <a:rPr lang="en-US" sz="3200" dirty="0"/>
              <a:t>Simple </a:t>
            </a:r>
          </a:p>
          <a:p>
            <a:pPr algn="ctr">
              <a:lnSpc>
                <a:spcPct val="90000"/>
              </a:lnSpc>
              <a:buFontTx/>
              <a:buNone/>
            </a:pPr>
            <a:endParaRPr lang="en-US" sz="1800" dirty="0"/>
          </a:p>
          <a:p>
            <a:pPr algn="ctr">
              <a:lnSpc>
                <a:spcPct val="90000"/>
              </a:lnSpc>
              <a:buFontTx/>
              <a:buNone/>
            </a:pPr>
            <a:r>
              <a:rPr lang="en-US" sz="3200" dirty="0"/>
              <a:t>Memorable</a:t>
            </a:r>
          </a:p>
          <a:p>
            <a:pPr algn="ctr">
              <a:lnSpc>
                <a:spcPct val="90000"/>
              </a:lnSpc>
              <a:buFontTx/>
              <a:buNone/>
            </a:pPr>
            <a:endParaRPr lang="en-US" sz="1800" dirty="0"/>
          </a:p>
          <a:p>
            <a:pPr algn="ctr">
              <a:lnSpc>
                <a:spcPct val="90000"/>
              </a:lnSpc>
              <a:buFontTx/>
              <a:buNone/>
            </a:pPr>
            <a:r>
              <a:rPr lang="en-US" sz="3200" dirty="0"/>
              <a:t>Visual</a:t>
            </a:r>
          </a:p>
          <a:p>
            <a:pPr algn="ctr">
              <a:lnSpc>
                <a:spcPct val="90000"/>
              </a:lnSpc>
              <a:buFontTx/>
              <a:buNone/>
            </a:pPr>
            <a:endParaRPr lang="en-US" sz="1800" dirty="0"/>
          </a:p>
          <a:p>
            <a:pPr algn="ctr">
              <a:lnSpc>
                <a:spcPct val="90000"/>
              </a:lnSpc>
              <a:buFontTx/>
              <a:buNone/>
            </a:pPr>
            <a:r>
              <a:rPr lang="en-US" sz="3200" dirty="0"/>
              <a:t>Structured</a:t>
            </a:r>
          </a:p>
          <a:p>
            <a:pPr algn="ctr">
              <a:lnSpc>
                <a:spcPct val="90000"/>
              </a:lnSpc>
              <a:buFontTx/>
              <a:buNone/>
            </a:pPr>
            <a:endParaRPr lang="en-US" sz="1800" dirty="0"/>
          </a:p>
          <a:p>
            <a:pPr algn="ctr">
              <a:lnSpc>
                <a:spcPct val="90000"/>
              </a:lnSpc>
              <a:buFontTx/>
              <a:buNone/>
            </a:pPr>
            <a:r>
              <a:rPr lang="en-US" sz="3200" dirty="0"/>
              <a:t>Persuasive</a:t>
            </a:r>
          </a:p>
          <a:p>
            <a:pPr algn="r">
              <a:lnSpc>
                <a:spcPct val="90000"/>
              </a:lnSpc>
              <a:buFontTx/>
              <a:buNone/>
            </a:pPr>
            <a:endParaRPr lang="en-US" dirty="0"/>
          </a:p>
        </p:txBody>
      </p:sp>
    </p:spTree>
    <p:extLst>
      <p:ext uri="{BB962C8B-B14F-4D97-AF65-F5344CB8AC3E}">
        <p14:creationId xmlns:p14="http://schemas.microsoft.com/office/powerpoint/2010/main" val="334765553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0"/>
            <a:ext cx="12192000" cy="11430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nchor="ctr"/>
          <a:lstStyle/>
          <a:p>
            <a:pPr algn="ctr"/>
            <a:endParaRPr lang="en-US" sz="5400" dirty="0"/>
          </a:p>
        </p:txBody>
      </p:sp>
      <p:sp>
        <p:nvSpPr>
          <p:cNvPr id="8195" name="Rectangle 3"/>
          <p:cNvSpPr>
            <a:spLocks noChangeArrowheads="1"/>
          </p:cNvSpPr>
          <p:nvPr/>
        </p:nvSpPr>
        <p:spPr bwMode="auto">
          <a:xfrm>
            <a:off x="1930400" y="2362201"/>
            <a:ext cx="2948517" cy="881063"/>
          </a:xfrm>
          <a:prstGeom prst="rect">
            <a:avLst/>
          </a:prstGeom>
          <a:solidFill>
            <a:srgbClr val="66FFFF">
              <a:alpha val="33000"/>
            </a:srgb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latin typeface="Courier New" pitchFamily="49" charset="0"/>
              </a:rPr>
              <a:t>Payoff: Why </a:t>
            </a:r>
            <a:r>
              <a:rPr lang="en-US" b="1" dirty="0" smtClean="0">
                <a:latin typeface="Courier New" pitchFamily="49" charset="0"/>
              </a:rPr>
              <a:t>me?</a:t>
            </a:r>
            <a:endParaRPr lang="en-US" b="1" dirty="0">
              <a:latin typeface="Courier New" pitchFamily="49" charset="0"/>
            </a:endParaRPr>
          </a:p>
        </p:txBody>
      </p:sp>
      <p:sp>
        <p:nvSpPr>
          <p:cNvPr id="8196" name="Rectangle 4"/>
          <p:cNvSpPr>
            <a:spLocks noChangeArrowheads="1"/>
          </p:cNvSpPr>
          <p:nvPr/>
        </p:nvSpPr>
        <p:spPr bwMode="auto">
          <a:xfrm>
            <a:off x="7213601" y="2438401"/>
            <a:ext cx="2950633" cy="879475"/>
          </a:xfrm>
          <a:prstGeom prst="rect">
            <a:avLst/>
          </a:prstGeom>
          <a:solidFill>
            <a:srgbClr val="66FFFF">
              <a:alpha val="33000"/>
            </a:srgb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latin typeface="Courier New" pitchFamily="49" charset="0"/>
              </a:rPr>
              <a:t>Landscape:</a:t>
            </a:r>
          </a:p>
          <a:p>
            <a:pPr algn="ctr"/>
            <a:r>
              <a:rPr lang="en-US" sz="1400" b="1" dirty="0">
                <a:latin typeface="Courier New" pitchFamily="49" charset="0"/>
              </a:rPr>
              <a:t>Challenge and/or </a:t>
            </a:r>
          </a:p>
          <a:p>
            <a:pPr algn="ctr"/>
            <a:r>
              <a:rPr lang="en-US" sz="1400" b="1" dirty="0">
                <a:latin typeface="Courier New" pitchFamily="49" charset="0"/>
              </a:rPr>
              <a:t>Opportunity</a:t>
            </a:r>
          </a:p>
        </p:txBody>
      </p:sp>
      <p:sp>
        <p:nvSpPr>
          <p:cNvPr id="8197" name="Rectangle 5"/>
          <p:cNvSpPr>
            <a:spLocks noChangeArrowheads="1"/>
          </p:cNvSpPr>
          <p:nvPr/>
        </p:nvSpPr>
        <p:spPr bwMode="auto">
          <a:xfrm>
            <a:off x="1005418" y="4360070"/>
            <a:ext cx="2950633" cy="881062"/>
          </a:xfrm>
          <a:prstGeom prst="rect">
            <a:avLst/>
          </a:prstGeom>
          <a:solidFill>
            <a:srgbClr val="66FFFF">
              <a:alpha val="33000"/>
            </a:srgb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latin typeface="Courier New" pitchFamily="49" charset="0"/>
              </a:rPr>
              <a:t>Support:</a:t>
            </a:r>
          </a:p>
          <a:p>
            <a:pPr algn="ctr"/>
            <a:r>
              <a:rPr lang="en-US" b="1" dirty="0">
                <a:latin typeface="Courier New" pitchFamily="49" charset="0"/>
              </a:rPr>
              <a:t>How</a:t>
            </a:r>
          </a:p>
        </p:txBody>
      </p:sp>
      <p:sp>
        <p:nvSpPr>
          <p:cNvPr id="8198" name="Rectangle 6"/>
          <p:cNvSpPr>
            <a:spLocks noChangeArrowheads="1"/>
          </p:cNvSpPr>
          <p:nvPr/>
        </p:nvSpPr>
        <p:spPr bwMode="auto">
          <a:xfrm>
            <a:off x="4667252" y="4800601"/>
            <a:ext cx="2950633" cy="881063"/>
          </a:xfrm>
          <a:prstGeom prst="rect">
            <a:avLst/>
          </a:prstGeom>
          <a:solidFill>
            <a:srgbClr val="66FFFF">
              <a:alpha val="33000"/>
            </a:srgb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latin typeface="Courier New" pitchFamily="49" charset="0"/>
              </a:rPr>
              <a:t>Support:</a:t>
            </a:r>
          </a:p>
          <a:p>
            <a:pPr algn="ctr"/>
            <a:r>
              <a:rPr lang="en-US" b="1" dirty="0">
                <a:latin typeface="Courier New" pitchFamily="49" charset="0"/>
              </a:rPr>
              <a:t>How</a:t>
            </a:r>
          </a:p>
        </p:txBody>
      </p:sp>
      <p:sp>
        <p:nvSpPr>
          <p:cNvPr id="8199" name="Rectangle 7"/>
          <p:cNvSpPr>
            <a:spLocks noChangeArrowheads="1"/>
          </p:cNvSpPr>
          <p:nvPr/>
        </p:nvSpPr>
        <p:spPr bwMode="auto">
          <a:xfrm>
            <a:off x="8326968" y="4319588"/>
            <a:ext cx="2950633" cy="881062"/>
          </a:xfrm>
          <a:prstGeom prst="rect">
            <a:avLst/>
          </a:prstGeom>
          <a:solidFill>
            <a:srgbClr val="66FFFF">
              <a:alpha val="33000"/>
            </a:srgb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latin typeface="Courier New" pitchFamily="49" charset="0"/>
              </a:rPr>
              <a:t>Support:</a:t>
            </a:r>
          </a:p>
          <a:p>
            <a:pPr algn="ctr"/>
            <a:r>
              <a:rPr lang="en-US" b="1" dirty="0" smtClean="0">
                <a:latin typeface="Courier New" pitchFamily="49" charset="0"/>
              </a:rPr>
              <a:t>My </a:t>
            </a:r>
            <a:r>
              <a:rPr lang="en-US" b="1" dirty="0">
                <a:latin typeface="Courier New" pitchFamily="49" charset="0"/>
              </a:rPr>
              <a:t>Response </a:t>
            </a:r>
          </a:p>
          <a:p>
            <a:pPr algn="ctr"/>
            <a:r>
              <a:rPr lang="en-US" b="1" dirty="0">
                <a:latin typeface="Courier New" pitchFamily="49" charset="0"/>
              </a:rPr>
              <a:t>to Landscape</a:t>
            </a:r>
          </a:p>
        </p:txBody>
      </p:sp>
      <p:cxnSp>
        <p:nvCxnSpPr>
          <p:cNvPr id="8200" name="AutoShape 8"/>
          <p:cNvCxnSpPr>
            <a:cxnSpLocks noChangeShapeType="1"/>
            <a:stCxn id="8195" idx="2"/>
            <a:endCxn id="8230" idx="1"/>
          </p:cNvCxnSpPr>
          <p:nvPr/>
        </p:nvCxnSpPr>
        <p:spPr bwMode="auto">
          <a:xfrm>
            <a:off x="3405717" y="3243264"/>
            <a:ext cx="1117600" cy="280987"/>
          </a:xfrm>
          <a:prstGeom prst="straightConnector1">
            <a:avLst/>
          </a:prstGeom>
          <a:noFill/>
          <a:ln w="3810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1" name="AutoShape 9"/>
          <p:cNvCxnSpPr>
            <a:cxnSpLocks noChangeShapeType="1"/>
            <a:stCxn id="8196" idx="2"/>
            <a:endCxn id="8230" idx="7"/>
          </p:cNvCxnSpPr>
          <p:nvPr/>
        </p:nvCxnSpPr>
        <p:spPr bwMode="auto">
          <a:xfrm flipH="1">
            <a:off x="7759701" y="3317876"/>
            <a:ext cx="929217" cy="206375"/>
          </a:xfrm>
          <a:prstGeom prst="straightConnector1">
            <a:avLst/>
          </a:prstGeom>
          <a:noFill/>
          <a:ln w="3810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2" name="AutoShape 10"/>
          <p:cNvCxnSpPr>
            <a:cxnSpLocks noChangeShapeType="1"/>
            <a:stCxn id="8198" idx="0"/>
            <a:endCxn id="8230" idx="4"/>
          </p:cNvCxnSpPr>
          <p:nvPr/>
        </p:nvCxnSpPr>
        <p:spPr bwMode="auto">
          <a:xfrm flipV="1">
            <a:off x="6142567" y="4479926"/>
            <a:ext cx="0" cy="320675"/>
          </a:xfrm>
          <a:prstGeom prst="straightConnector1">
            <a:avLst/>
          </a:prstGeom>
          <a:noFill/>
          <a:ln w="3810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3" name="AutoShape 11"/>
          <p:cNvCxnSpPr>
            <a:cxnSpLocks noChangeShapeType="1"/>
            <a:stCxn id="8197" idx="3"/>
            <a:endCxn id="8230" idx="3"/>
          </p:cNvCxnSpPr>
          <p:nvPr/>
        </p:nvCxnSpPr>
        <p:spPr bwMode="auto">
          <a:xfrm flipV="1">
            <a:off x="3956051" y="4316025"/>
            <a:ext cx="566767" cy="484576"/>
          </a:xfrm>
          <a:prstGeom prst="straightConnector1">
            <a:avLst/>
          </a:prstGeom>
          <a:noFill/>
          <a:ln w="3810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4" name="AutoShape 12"/>
          <p:cNvCxnSpPr>
            <a:cxnSpLocks noChangeShapeType="1"/>
            <a:stCxn id="8199" idx="1"/>
            <a:endCxn id="8230" idx="5"/>
          </p:cNvCxnSpPr>
          <p:nvPr/>
        </p:nvCxnSpPr>
        <p:spPr bwMode="auto">
          <a:xfrm flipH="1" flipV="1">
            <a:off x="7759700" y="4316413"/>
            <a:ext cx="567267" cy="444500"/>
          </a:xfrm>
          <a:prstGeom prst="straightConnector1">
            <a:avLst/>
          </a:prstGeom>
          <a:noFill/>
          <a:ln w="3810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05" name="Rectangle 13"/>
          <p:cNvSpPr>
            <a:spLocks noChangeArrowheads="1"/>
          </p:cNvSpPr>
          <p:nvPr/>
        </p:nvSpPr>
        <p:spPr bwMode="auto">
          <a:xfrm>
            <a:off x="1422400" y="1600201"/>
            <a:ext cx="1625600" cy="479425"/>
          </a:xfrm>
          <a:prstGeom prst="rect">
            <a:avLst/>
          </a:prstGeom>
          <a:solidFill>
            <a:srgbClr val="DDDDDD"/>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 box</a:t>
            </a:r>
          </a:p>
        </p:txBody>
      </p:sp>
      <p:cxnSp>
        <p:nvCxnSpPr>
          <p:cNvPr id="8206" name="AutoShape 14"/>
          <p:cNvCxnSpPr>
            <a:cxnSpLocks noChangeShapeType="1"/>
            <a:stCxn id="8205" idx="2"/>
            <a:endCxn id="8195" idx="0"/>
          </p:cNvCxnSpPr>
          <p:nvPr/>
        </p:nvCxnSpPr>
        <p:spPr bwMode="auto">
          <a:xfrm>
            <a:off x="2235200" y="2079626"/>
            <a:ext cx="1170517" cy="282575"/>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07" name="Rectangle 15"/>
          <p:cNvSpPr>
            <a:spLocks noChangeArrowheads="1"/>
          </p:cNvSpPr>
          <p:nvPr/>
        </p:nvSpPr>
        <p:spPr bwMode="auto">
          <a:xfrm>
            <a:off x="3556000" y="1600201"/>
            <a:ext cx="1625600" cy="479425"/>
          </a:xfrm>
          <a:prstGeom prst="rect">
            <a:avLst/>
          </a:prstGeom>
          <a:solidFill>
            <a:srgbClr val="DDDDDD"/>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 box</a:t>
            </a:r>
          </a:p>
        </p:txBody>
      </p:sp>
      <p:cxnSp>
        <p:nvCxnSpPr>
          <p:cNvPr id="8208" name="AutoShape 16"/>
          <p:cNvCxnSpPr>
            <a:cxnSpLocks noChangeShapeType="1"/>
            <a:stCxn id="8207" idx="2"/>
            <a:endCxn id="8195" idx="0"/>
          </p:cNvCxnSpPr>
          <p:nvPr/>
        </p:nvCxnSpPr>
        <p:spPr bwMode="auto">
          <a:xfrm flipH="1">
            <a:off x="3405717" y="2079626"/>
            <a:ext cx="963083" cy="282575"/>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09" name="Rectangle 17"/>
          <p:cNvSpPr>
            <a:spLocks noChangeArrowheads="1"/>
          </p:cNvSpPr>
          <p:nvPr/>
        </p:nvSpPr>
        <p:spPr bwMode="auto">
          <a:xfrm>
            <a:off x="7010400" y="1600201"/>
            <a:ext cx="1627717" cy="479425"/>
          </a:xfrm>
          <a:prstGeom prst="rect">
            <a:avLst/>
          </a:prstGeom>
          <a:solidFill>
            <a:srgbClr val="DDDDDD"/>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 box</a:t>
            </a:r>
          </a:p>
        </p:txBody>
      </p:sp>
      <p:cxnSp>
        <p:nvCxnSpPr>
          <p:cNvPr id="8210" name="AutoShape 18"/>
          <p:cNvCxnSpPr>
            <a:cxnSpLocks noChangeShapeType="1"/>
            <a:stCxn id="8209" idx="2"/>
            <a:endCxn id="8196" idx="0"/>
          </p:cNvCxnSpPr>
          <p:nvPr/>
        </p:nvCxnSpPr>
        <p:spPr bwMode="auto">
          <a:xfrm>
            <a:off x="7825317" y="2079626"/>
            <a:ext cx="863600" cy="358775"/>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11" name="Rectangle 19"/>
          <p:cNvSpPr>
            <a:spLocks noChangeArrowheads="1"/>
          </p:cNvSpPr>
          <p:nvPr/>
        </p:nvSpPr>
        <p:spPr bwMode="auto">
          <a:xfrm>
            <a:off x="9042400" y="1600201"/>
            <a:ext cx="1627717" cy="479425"/>
          </a:xfrm>
          <a:prstGeom prst="rect">
            <a:avLst/>
          </a:prstGeom>
          <a:solidFill>
            <a:srgbClr val="DDDDDD"/>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 box</a:t>
            </a:r>
          </a:p>
        </p:txBody>
      </p:sp>
      <p:cxnSp>
        <p:nvCxnSpPr>
          <p:cNvPr id="8212" name="AutoShape 20"/>
          <p:cNvCxnSpPr>
            <a:cxnSpLocks noChangeShapeType="1"/>
            <a:stCxn id="8211" idx="2"/>
            <a:endCxn id="8196" idx="0"/>
          </p:cNvCxnSpPr>
          <p:nvPr/>
        </p:nvCxnSpPr>
        <p:spPr bwMode="auto">
          <a:xfrm flipH="1">
            <a:off x="8688917" y="2079626"/>
            <a:ext cx="1168400" cy="358775"/>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13" name="Rectangle 21"/>
          <p:cNvSpPr>
            <a:spLocks noChangeArrowheads="1"/>
          </p:cNvSpPr>
          <p:nvPr/>
        </p:nvSpPr>
        <p:spPr bwMode="auto">
          <a:xfrm>
            <a:off x="802218" y="5919788"/>
            <a:ext cx="1627716" cy="481012"/>
          </a:xfrm>
          <a:prstGeom prst="rect">
            <a:avLst/>
          </a:prstGeom>
          <a:solidFill>
            <a:srgbClr val="DDDDDD"/>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 box</a:t>
            </a:r>
          </a:p>
        </p:txBody>
      </p:sp>
      <p:sp>
        <p:nvSpPr>
          <p:cNvPr id="8214" name="Rectangle 22"/>
          <p:cNvSpPr>
            <a:spLocks noChangeArrowheads="1"/>
          </p:cNvSpPr>
          <p:nvPr/>
        </p:nvSpPr>
        <p:spPr bwMode="auto">
          <a:xfrm>
            <a:off x="2633134" y="5919788"/>
            <a:ext cx="1627717" cy="481012"/>
          </a:xfrm>
          <a:prstGeom prst="rect">
            <a:avLst/>
          </a:prstGeom>
          <a:solidFill>
            <a:srgbClr val="DDDDDD"/>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 box</a:t>
            </a:r>
          </a:p>
        </p:txBody>
      </p:sp>
      <p:sp>
        <p:nvSpPr>
          <p:cNvPr id="8215" name="Rectangle 23"/>
          <p:cNvSpPr>
            <a:spLocks noChangeArrowheads="1"/>
          </p:cNvSpPr>
          <p:nvPr/>
        </p:nvSpPr>
        <p:spPr bwMode="auto">
          <a:xfrm>
            <a:off x="4565651" y="5919788"/>
            <a:ext cx="1625600" cy="481012"/>
          </a:xfrm>
          <a:prstGeom prst="rect">
            <a:avLst/>
          </a:prstGeom>
          <a:solidFill>
            <a:srgbClr val="DDDDDD"/>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 box</a:t>
            </a:r>
          </a:p>
        </p:txBody>
      </p:sp>
      <p:sp>
        <p:nvSpPr>
          <p:cNvPr id="8216" name="Rectangle 24"/>
          <p:cNvSpPr>
            <a:spLocks noChangeArrowheads="1"/>
          </p:cNvSpPr>
          <p:nvPr/>
        </p:nvSpPr>
        <p:spPr bwMode="auto">
          <a:xfrm>
            <a:off x="6396567" y="5919788"/>
            <a:ext cx="1625600" cy="481012"/>
          </a:xfrm>
          <a:prstGeom prst="rect">
            <a:avLst/>
          </a:prstGeom>
          <a:solidFill>
            <a:srgbClr val="DDDDDD"/>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 box</a:t>
            </a:r>
          </a:p>
        </p:txBody>
      </p:sp>
      <p:sp>
        <p:nvSpPr>
          <p:cNvPr id="8217" name="Rectangle 25"/>
          <p:cNvSpPr>
            <a:spLocks noChangeArrowheads="1"/>
          </p:cNvSpPr>
          <p:nvPr/>
        </p:nvSpPr>
        <p:spPr bwMode="auto">
          <a:xfrm>
            <a:off x="8227484" y="5919788"/>
            <a:ext cx="1625600" cy="481012"/>
          </a:xfrm>
          <a:prstGeom prst="rect">
            <a:avLst/>
          </a:prstGeom>
          <a:solidFill>
            <a:srgbClr val="DDDDDD"/>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 box</a:t>
            </a:r>
          </a:p>
        </p:txBody>
      </p:sp>
      <p:sp>
        <p:nvSpPr>
          <p:cNvPr id="8218" name="Rectangle 26"/>
          <p:cNvSpPr>
            <a:spLocks noChangeArrowheads="1"/>
          </p:cNvSpPr>
          <p:nvPr/>
        </p:nvSpPr>
        <p:spPr bwMode="auto">
          <a:xfrm>
            <a:off x="10058400" y="5919788"/>
            <a:ext cx="1625600" cy="481012"/>
          </a:xfrm>
          <a:prstGeom prst="rect">
            <a:avLst/>
          </a:prstGeom>
          <a:solidFill>
            <a:srgbClr val="DDDDDD"/>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 box</a:t>
            </a:r>
          </a:p>
        </p:txBody>
      </p:sp>
      <p:cxnSp>
        <p:nvCxnSpPr>
          <p:cNvPr id="8219" name="AutoShape 27"/>
          <p:cNvCxnSpPr>
            <a:cxnSpLocks noChangeShapeType="1"/>
            <a:stCxn id="8213" idx="0"/>
            <a:endCxn id="8197" idx="2"/>
          </p:cNvCxnSpPr>
          <p:nvPr/>
        </p:nvCxnSpPr>
        <p:spPr bwMode="auto">
          <a:xfrm flipV="1">
            <a:off x="1616076" y="5241132"/>
            <a:ext cx="864659" cy="678656"/>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0" name="AutoShape 28"/>
          <p:cNvCxnSpPr>
            <a:cxnSpLocks noChangeShapeType="1"/>
            <a:stCxn id="8197" idx="2"/>
            <a:endCxn id="8214" idx="0"/>
          </p:cNvCxnSpPr>
          <p:nvPr/>
        </p:nvCxnSpPr>
        <p:spPr bwMode="auto">
          <a:xfrm>
            <a:off x="2480735" y="5241132"/>
            <a:ext cx="966258" cy="678656"/>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1" name="AutoShape 29"/>
          <p:cNvCxnSpPr>
            <a:cxnSpLocks noChangeShapeType="1"/>
            <a:stCxn id="8215" idx="0"/>
            <a:endCxn id="8198" idx="2"/>
          </p:cNvCxnSpPr>
          <p:nvPr/>
        </p:nvCxnSpPr>
        <p:spPr bwMode="auto">
          <a:xfrm flipV="1">
            <a:off x="5378451" y="5681664"/>
            <a:ext cx="764116" cy="238125"/>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2" name="AutoShape 30"/>
          <p:cNvCxnSpPr>
            <a:cxnSpLocks noChangeShapeType="1"/>
            <a:stCxn id="8198" idx="2"/>
            <a:endCxn id="8216" idx="0"/>
          </p:cNvCxnSpPr>
          <p:nvPr/>
        </p:nvCxnSpPr>
        <p:spPr bwMode="auto">
          <a:xfrm>
            <a:off x="6142567" y="5681664"/>
            <a:ext cx="1066800" cy="238125"/>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3" name="AutoShape 31"/>
          <p:cNvCxnSpPr>
            <a:cxnSpLocks noChangeShapeType="1"/>
            <a:stCxn id="8199" idx="2"/>
            <a:endCxn id="8217" idx="0"/>
          </p:cNvCxnSpPr>
          <p:nvPr/>
        </p:nvCxnSpPr>
        <p:spPr bwMode="auto">
          <a:xfrm flipH="1">
            <a:off x="9040284" y="5200650"/>
            <a:ext cx="762000" cy="719138"/>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4" name="AutoShape 32"/>
          <p:cNvCxnSpPr>
            <a:cxnSpLocks noChangeShapeType="1"/>
            <a:stCxn id="8218" idx="0"/>
            <a:endCxn id="8199" idx="2"/>
          </p:cNvCxnSpPr>
          <p:nvPr/>
        </p:nvCxnSpPr>
        <p:spPr bwMode="auto">
          <a:xfrm flipH="1" flipV="1">
            <a:off x="9802285" y="5200650"/>
            <a:ext cx="1068916" cy="719138"/>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25" name="Line 33"/>
          <p:cNvSpPr>
            <a:spLocks noChangeShapeType="1"/>
          </p:cNvSpPr>
          <p:nvPr/>
        </p:nvSpPr>
        <p:spPr bwMode="auto">
          <a:xfrm flipH="1">
            <a:off x="9853085" y="3352800"/>
            <a:ext cx="2116" cy="966788"/>
          </a:xfrm>
          <a:prstGeom prst="line">
            <a:avLst/>
          </a:prstGeom>
          <a:noFill/>
          <a:ln w="38100">
            <a:solidFill>
              <a:srgbClr val="6699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8226" name="Line 34"/>
          <p:cNvSpPr>
            <a:spLocks noChangeShapeType="1"/>
          </p:cNvSpPr>
          <p:nvPr/>
        </p:nvSpPr>
        <p:spPr bwMode="auto">
          <a:xfrm flipH="1">
            <a:off x="7717367" y="5440363"/>
            <a:ext cx="2135717" cy="0"/>
          </a:xfrm>
          <a:prstGeom prst="line">
            <a:avLst/>
          </a:prstGeom>
          <a:noFill/>
          <a:ln w="38100">
            <a:solidFill>
              <a:srgbClr val="6699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8227" name="Line 35"/>
          <p:cNvSpPr>
            <a:spLocks noChangeShapeType="1"/>
          </p:cNvSpPr>
          <p:nvPr/>
        </p:nvSpPr>
        <p:spPr bwMode="auto">
          <a:xfrm flipH="1">
            <a:off x="2429933" y="5521325"/>
            <a:ext cx="2135717" cy="0"/>
          </a:xfrm>
          <a:prstGeom prst="line">
            <a:avLst/>
          </a:prstGeom>
          <a:noFill/>
          <a:ln w="38100">
            <a:solidFill>
              <a:srgbClr val="6699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8228" name="Line 36"/>
          <p:cNvSpPr>
            <a:spLocks noChangeShapeType="1"/>
          </p:cNvSpPr>
          <p:nvPr/>
        </p:nvSpPr>
        <p:spPr bwMode="auto">
          <a:xfrm flipV="1">
            <a:off x="2429933" y="3276601"/>
            <a:ext cx="8467" cy="963613"/>
          </a:xfrm>
          <a:prstGeom prst="line">
            <a:avLst/>
          </a:prstGeom>
          <a:noFill/>
          <a:ln w="38100">
            <a:solidFill>
              <a:srgbClr val="6699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8229" name="Line 37"/>
          <p:cNvSpPr>
            <a:spLocks noChangeShapeType="1"/>
          </p:cNvSpPr>
          <p:nvPr/>
        </p:nvSpPr>
        <p:spPr bwMode="auto">
          <a:xfrm>
            <a:off x="4673600" y="3276600"/>
            <a:ext cx="203200" cy="152400"/>
          </a:xfrm>
          <a:prstGeom prst="line">
            <a:avLst/>
          </a:prstGeom>
          <a:noFill/>
          <a:ln w="38100">
            <a:solidFill>
              <a:srgbClr val="6699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8230" name="Oval 38"/>
          <p:cNvSpPr>
            <a:spLocks noChangeArrowheads="1"/>
          </p:cNvSpPr>
          <p:nvPr/>
        </p:nvSpPr>
        <p:spPr bwMode="auto">
          <a:xfrm>
            <a:off x="3852334" y="3360739"/>
            <a:ext cx="4578351" cy="1119187"/>
          </a:xfrm>
          <a:prstGeom prst="ellipse">
            <a:avLst/>
          </a:prstGeom>
          <a:solidFill>
            <a:srgbClr val="7EA8E6"/>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b="1" dirty="0">
                <a:latin typeface="Courier New" pitchFamily="49" charset="0"/>
              </a:rPr>
              <a:t>Home </a:t>
            </a:r>
            <a:r>
              <a:rPr lang="en-US" sz="2400" b="1" dirty="0" smtClean="0">
                <a:latin typeface="Courier New" pitchFamily="49" charset="0"/>
              </a:rPr>
              <a:t>Base</a:t>
            </a:r>
          </a:p>
          <a:p>
            <a:pPr algn="ctr"/>
            <a:r>
              <a:rPr lang="en-US" sz="2400" b="1" dirty="0" smtClean="0">
                <a:latin typeface="Courier New" pitchFamily="49" charset="0"/>
              </a:rPr>
              <a:t>Message</a:t>
            </a:r>
            <a:endParaRPr lang="en-US" sz="2400" b="1" dirty="0">
              <a:latin typeface="Courier New" pitchFamily="49" charset="0"/>
            </a:endParaRPr>
          </a:p>
        </p:txBody>
      </p:sp>
      <p:sp>
        <p:nvSpPr>
          <p:cNvPr id="8231" name="Line 39"/>
          <p:cNvSpPr>
            <a:spLocks noChangeShapeType="1"/>
          </p:cNvSpPr>
          <p:nvPr/>
        </p:nvSpPr>
        <p:spPr bwMode="auto">
          <a:xfrm>
            <a:off x="6197600" y="2895600"/>
            <a:ext cx="914400" cy="0"/>
          </a:xfrm>
          <a:prstGeom prst="line">
            <a:avLst/>
          </a:prstGeom>
          <a:noFill/>
          <a:ln w="38100">
            <a:solidFill>
              <a:srgbClr val="6699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8232" name="Line 40"/>
          <p:cNvSpPr>
            <a:spLocks noChangeShapeType="1"/>
          </p:cNvSpPr>
          <p:nvPr/>
        </p:nvSpPr>
        <p:spPr bwMode="auto">
          <a:xfrm flipH="1" flipV="1">
            <a:off x="6096000" y="2971800"/>
            <a:ext cx="0" cy="381000"/>
          </a:xfrm>
          <a:prstGeom prst="line">
            <a:avLst/>
          </a:prstGeom>
          <a:noFill/>
          <a:ln w="38100">
            <a:solidFill>
              <a:srgbClr val="6699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8233" name="Text Box 41"/>
          <p:cNvSpPr txBox="1">
            <a:spLocks noChangeArrowheads="1"/>
          </p:cNvSpPr>
          <p:nvPr/>
        </p:nvSpPr>
        <p:spPr bwMode="auto">
          <a:xfrm>
            <a:off x="406400" y="533400"/>
            <a:ext cx="11480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4400" b="1" dirty="0">
                <a:solidFill>
                  <a:schemeClr val="accent1">
                    <a:lumMod val="75000"/>
                  </a:schemeClr>
                </a:solidFill>
                <a:latin typeface="Trebuchet MS" pitchFamily="34" charset="0"/>
              </a:rPr>
              <a:t>How It Works</a:t>
            </a:r>
          </a:p>
        </p:txBody>
      </p:sp>
    </p:spTree>
    <p:extLst>
      <p:ext uri="{BB962C8B-B14F-4D97-AF65-F5344CB8AC3E}">
        <p14:creationId xmlns:p14="http://schemas.microsoft.com/office/powerpoint/2010/main" val="14661540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ChangeArrowheads="1"/>
          </p:cNvSpPr>
          <p:nvPr/>
        </p:nvSpPr>
        <p:spPr bwMode="auto">
          <a:xfrm>
            <a:off x="609600" y="2286000"/>
            <a:ext cx="3657600" cy="914400"/>
          </a:xfrm>
          <a:prstGeom prst="rect">
            <a:avLst/>
          </a:prstGeom>
          <a:solidFill>
            <a:srgbClr val="66FFFF">
              <a:alpha val="33000"/>
            </a:srgb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latin typeface="Courier New" pitchFamily="49" charset="0"/>
              </a:rPr>
              <a:t>Good storytelling =</a:t>
            </a:r>
          </a:p>
          <a:p>
            <a:pPr algn="ctr"/>
            <a:r>
              <a:rPr lang="en-US" b="1" dirty="0">
                <a:latin typeface="Courier New" pitchFamily="49" charset="0"/>
              </a:rPr>
              <a:t>Successful </a:t>
            </a:r>
          </a:p>
          <a:p>
            <a:pPr algn="ctr"/>
            <a:r>
              <a:rPr lang="en-US" b="1" dirty="0">
                <a:latin typeface="Courier New" pitchFamily="49" charset="0"/>
              </a:rPr>
              <a:t>communication</a:t>
            </a:r>
          </a:p>
        </p:txBody>
      </p:sp>
      <p:sp>
        <p:nvSpPr>
          <p:cNvPr id="11268" name="Rectangle 4"/>
          <p:cNvSpPr>
            <a:spLocks noChangeArrowheads="1"/>
          </p:cNvSpPr>
          <p:nvPr/>
        </p:nvSpPr>
        <p:spPr bwMode="auto">
          <a:xfrm>
            <a:off x="8026400" y="2057400"/>
            <a:ext cx="3556000" cy="1295400"/>
          </a:xfrm>
          <a:prstGeom prst="rect">
            <a:avLst/>
          </a:prstGeom>
          <a:solidFill>
            <a:srgbClr val="66FFFF">
              <a:alpha val="33000"/>
            </a:srgb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b="1" dirty="0">
                <a:latin typeface="Courier New" pitchFamily="49" charset="0"/>
              </a:rPr>
              <a:t>Communication often </a:t>
            </a:r>
          </a:p>
          <a:p>
            <a:pPr algn="ctr"/>
            <a:r>
              <a:rPr lang="en-US" sz="1600" b="1" dirty="0">
                <a:latin typeface="Courier New" pitchFamily="49" charset="0"/>
              </a:rPr>
              <a:t>Undisciplined: </a:t>
            </a:r>
          </a:p>
          <a:p>
            <a:pPr algn="ctr"/>
            <a:r>
              <a:rPr lang="en-US" sz="1600" b="1" dirty="0">
                <a:latin typeface="Courier New" pitchFamily="49" charset="0"/>
              </a:rPr>
              <a:t>unfocused, unclear </a:t>
            </a:r>
          </a:p>
          <a:p>
            <a:pPr algn="ctr"/>
            <a:r>
              <a:rPr lang="en-US" sz="1600" b="1" dirty="0">
                <a:latin typeface="Courier New" pitchFamily="49" charset="0"/>
              </a:rPr>
              <a:t>Inconsistent and </a:t>
            </a:r>
          </a:p>
          <a:p>
            <a:pPr algn="ctr"/>
            <a:r>
              <a:rPr lang="en-US" sz="1600" b="1" dirty="0">
                <a:latin typeface="Courier New" pitchFamily="49" charset="0"/>
              </a:rPr>
              <a:t>unsuccessful</a:t>
            </a:r>
          </a:p>
        </p:txBody>
      </p:sp>
      <p:sp>
        <p:nvSpPr>
          <p:cNvPr id="11269" name="Rectangle 5"/>
          <p:cNvSpPr>
            <a:spLocks noChangeArrowheads="1"/>
          </p:cNvSpPr>
          <p:nvPr/>
        </p:nvSpPr>
        <p:spPr bwMode="auto">
          <a:xfrm>
            <a:off x="203200" y="4191000"/>
            <a:ext cx="3657600" cy="1219200"/>
          </a:xfrm>
          <a:prstGeom prst="rect">
            <a:avLst/>
          </a:prstGeom>
          <a:solidFill>
            <a:srgbClr val="66FFFF">
              <a:alpha val="33000"/>
            </a:srgb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latin typeface="Courier New" pitchFamily="49" charset="0"/>
              </a:rPr>
              <a:t>Simple, visual </a:t>
            </a:r>
          </a:p>
          <a:p>
            <a:pPr algn="ctr"/>
            <a:r>
              <a:rPr lang="en-US" b="1" dirty="0">
                <a:latin typeface="Courier New" pitchFamily="49" charset="0"/>
              </a:rPr>
              <a:t>structure </a:t>
            </a:r>
          </a:p>
          <a:p>
            <a:pPr algn="ctr"/>
            <a:r>
              <a:rPr lang="en-US" b="1" dirty="0">
                <a:latin typeface="Courier New" pitchFamily="49" charset="0"/>
              </a:rPr>
              <a:t>Supports persuasive</a:t>
            </a:r>
          </a:p>
          <a:p>
            <a:pPr algn="ctr"/>
            <a:r>
              <a:rPr lang="en-US" b="1" dirty="0">
                <a:latin typeface="Courier New" pitchFamily="49" charset="0"/>
              </a:rPr>
              <a:t>conversations</a:t>
            </a:r>
          </a:p>
        </p:txBody>
      </p:sp>
      <p:sp>
        <p:nvSpPr>
          <p:cNvPr id="11270" name="Rectangle 6"/>
          <p:cNvSpPr>
            <a:spLocks noChangeArrowheads="1"/>
          </p:cNvSpPr>
          <p:nvPr/>
        </p:nvSpPr>
        <p:spPr bwMode="auto">
          <a:xfrm>
            <a:off x="4572000" y="4876800"/>
            <a:ext cx="3352800" cy="838200"/>
          </a:xfrm>
          <a:prstGeom prst="rect">
            <a:avLst/>
          </a:prstGeom>
          <a:solidFill>
            <a:srgbClr val="66FFFF">
              <a:alpha val="33000"/>
            </a:srgb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b="1" dirty="0">
              <a:solidFill>
                <a:schemeClr val="bg1"/>
              </a:solidFill>
              <a:latin typeface="Courier New" pitchFamily="49" charset="0"/>
            </a:endParaRPr>
          </a:p>
        </p:txBody>
      </p:sp>
      <p:sp>
        <p:nvSpPr>
          <p:cNvPr id="11271" name="Rectangle 7"/>
          <p:cNvSpPr>
            <a:spLocks noChangeArrowheads="1"/>
          </p:cNvSpPr>
          <p:nvPr/>
        </p:nvSpPr>
        <p:spPr bwMode="auto">
          <a:xfrm>
            <a:off x="8534400" y="4191000"/>
            <a:ext cx="3657600" cy="990600"/>
          </a:xfrm>
          <a:prstGeom prst="rect">
            <a:avLst/>
          </a:prstGeom>
          <a:solidFill>
            <a:srgbClr val="66FFFF">
              <a:alpha val="33000"/>
            </a:srgb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latin typeface="Courier New" pitchFamily="49" charset="0"/>
              </a:rPr>
              <a:t>We need to tell </a:t>
            </a:r>
          </a:p>
          <a:p>
            <a:pPr algn="ctr"/>
            <a:r>
              <a:rPr lang="en-US" b="1" dirty="0">
                <a:latin typeface="Courier New" pitchFamily="49" charset="0"/>
              </a:rPr>
              <a:t>compelling </a:t>
            </a:r>
          </a:p>
          <a:p>
            <a:pPr algn="ctr"/>
            <a:r>
              <a:rPr lang="en-US" b="1" dirty="0">
                <a:latin typeface="Courier New" pitchFamily="49" charset="0"/>
              </a:rPr>
              <a:t>stories</a:t>
            </a:r>
          </a:p>
        </p:txBody>
      </p:sp>
      <p:sp>
        <p:nvSpPr>
          <p:cNvPr id="11272" name="Oval 8"/>
          <p:cNvSpPr>
            <a:spLocks noChangeArrowheads="1"/>
          </p:cNvSpPr>
          <p:nvPr/>
        </p:nvSpPr>
        <p:spPr bwMode="auto">
          <a:xfrm>
            <a:off x="3759200" y="2819400"/>
            <a:ext cx="4572000" cy="1828800"/>
          </a:xfrm>
          <a:prstGeom prst="ellipse">
            <a:avLst/>
          </a:prstGeom>
          <a:solidFill>
            <a:srgbClr val="7EA8E6"/>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000" b="1" dirty="0">
                <a:latin typeface="Courier New" pitchFamily="49" charset="0"/>
              </a:rPr>
              <a:t>We need a more </a:t>
            </a:r>
          </a:p>
          <a:p>
            <a:pPr algn="ctr"/>
            <a:r>
              <a:rPr lang="en-US" sz="2000" b="1" dirty="0">
                <a:latin typeface="Courier New" pitchFamily="49" charset="0"/>
              </a:rPr>
              <a:t>effective way </a:t>
            </a:r>
          </a:p>
          <a:p>
            <a:pPr algn="ctr"/>
            <a:r>
              <a:rPr lang="en-US" sz="2000" b="1" dirty="0">
                <a:latin typeface="Courier New" pitchFamily="49" charset="0"/>
              </a:rPr>
              <a:t>communicate</a:t>
            </a:r>
          </a:p>
        </p:txBody>
      </p:sp>
      <p:cxnSp>
        <p:nvCxnSpPr>
          <p:cNvPr id="11273" name="AutoShape 9"/>
          <p:cNvCxnSpPr>
            <a:cxnSpLocks noChangeShapeType="1"/>
            <a:stCxn id="11267" idx="2"/>
          </p:cNvCxnSpPr>
          <p:nvPr/>
        </p:nvCxnSpPr>
        <p:spPr bwMode="auto">
          <a:xfrm>
            <a:off x="2438400" y="3200401"/>
            <a:ext cx="1380067" cy="441325"/>
          </a:xfrm>
          <a:prstGeom prst="straightConnector1">
            <a:avLst/>
          </a:prstGeom>
          <a:noFill/>
          <a:ln w="3810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74" name="AutoShape 10"/>
          <p:cNvCxnSpPr>
            <a:cxnSpLocks noChangeShapeType="1"/>
          </p:cNvCxnSpPr>
          <p:nvPr/>
        </p:nvCxnSpPr>
        <p:spPr bwMode="auto">
          <a:xfrm flipH="1">
            <a:off x="8229600" y="3352800"/>
            <a:ext cx="1625600" cy="457200"/>
          </a:xfrm>
          <a:prstGeom prst="straightConnector1">
            <a:avLst/>
          </a:prstGeom>
          <a:noFill/>
          <a:ln w="3810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75" name="AutoShape 11"/>
          <p:cNvCxnSpPr>
            <a:cxnSpLocks noChangeShapeType="1"/>
            <a:stCxn id="11270" idx="0"/>
            <a:endCxn id="11272" idx="4"/>
          </p:cNvCxnSpPr>
          <p:nvPr/>
        </p:nvCxnSpPr>
        <p:spPr bwMode="auto">
          <a:xfrm flipH="1" flipV="1">
            <a:off x="6045200" y="4648200"/>
            <a:ext cx="203200" cy="228600"/>
          </a:xfrm>
          <a:prstGeom prst="straightConnector1">
            <a:avLst/>
          </a:prstGeom>
          <a:noFill/>
          <a:ln w="3810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76" name="AutoShape 12"/>
          <p:cNvCxnSpPr>
            <a:cxnSpLocks noChangeShapeType="1"/>
            <a:stCxn id="11269" idx="3"/>
            <a:endCxn id="11272" idx="3"/>
          </p:cNvCxnSpPr>
          <p:nvPr/>
        </p:nvCxnSpPr>
        <p:spPr bwMode="auto">
          <a:xfrm flipV="1">
            <a:off x="3860800" y="4379914"/>
            <a:ext cx="567267" cy="420687"/>
          </a:xfrm>
          <a:prstGeom prst="straightConnector1">
            <a:avLst/>
          </a:prstGeom>
          <a:noFill/>
          <a:ln w="3810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77" name="AutoShape 13"/>
          <p:cNvCxnSpPr>
            <a:cxnSpLocks noChangeShapeType="1"/>
            <a:stCxn id="11271" idx="1"/>
            <a:endCxn id="11272" idx="5"/>
          </p:cNvCxnSpPr>
          <p:nvPr/>
        </p:nvCxnSpPr>
        <p:spPr bwMode="auto">
          <a:xfrm flipH="1" flipV="1">
            <a:off x="7662333" y="4379914"/>
            <a:ext cx="872067" cy="306387"/>
          </a:xfrm>
          <a:prstGeom prst="straightConnector1">
            <a:avLst/>
          </a:prstGeom>
          <a:noFill/>
          <a:ln w="3810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278" name="Rectangle 14"/>
          <p:cNvSpPr>
            <a:spLocks noChangeArrowheads="1"/>
          </p:cNvSpPr>
          <p:nvPr/>
        </p:nvSpPr>
        <p:spPr bwMode="auto">
          <a:xfrm>
            <a:off x="711200" y="1447800"/>
            <a:ext cx="1625600" cy="457200"/>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a:t>
            </a:r>
          </a:p>
        </p:txBody>
      </p:sp>
      <p:cxnSp>
        <p:nvCxnSpPr>
          <p:cNvPr id="11279" name="AutoShape 15"/>
          <p:cNvCxnSpPr>
            <a:cxnSpLocks noChangeShapeType="1"/>
            <a:stCxn id="11278" idx="2"/>
            <a:endCxn id="11267" idx="0"/>
          </p:cNvCxnSpPr>
          <p:nvPr/>
        </p:nvCxnSpPr>
        <p:spPr bwMode="auto">
          <a:xfrm>
            <a:off x="1524000" y="1905000"/>
            <a:ext cx="914400" cy="381000"/>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280" name="Rectangle 16"/>
          <p:cNvSpPr>
            <a:spLocks noChangeArrowheads="1"/>
          </p:cNvSpPr>
          <p:nvPr/>
        </p:nvSpPr>
        <p:spPr bwMode="auto">
          <a:xfrm>
            <a:off x="3352800" y="1447800"/>
            <a:ext cx="1625600" cy="457200"/>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a:t>
            </a:r>
          </a:p>
        </p:txBody>
      </p:sp>
      <p:cxnSp>
        <p:nvCxnSpPr>
          <p:cNvPr id="11281" name="AutoShape 17"/>
          <p:cNvCxnSpPr>
            <a:cxnSpLocks noChangeShapeType="1"/>
            <a:stCxn id="11280" idx="2"/>
            <a:endCxn id="11267" idx="0"/>
          </p:cNvCxnSpPr>
          <p:nvPr/>
        </p:nvCxnSpPr>
        <p:spPr bwMode="auto">
          <a:xfrm flipH="1">
            <a:off x="2438400" y="1905000"/>
            <a:ext cx="1727200" cy="381000"/>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282" name="Rectangle 18"/>
          <p:cNvSpPr>
            <a:spLocks noChangeArrowheads="1"/>
          </p:cNvSpPr>
          <p:nvPr/>
        </p:nvSpPr>
        <p:spPr bwMode="auto">
          <a:xfrm>
            <a:off x="7620000" y="1371600"/>
            <a:ext cx="1625600" cy="457200"/>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a:t>
            </a:r>
          </a:p>
        </p:txBody>
      </p:sp>
      <p:cxnSp>
        <p:nvCxnSpPr>
          <p:cNvPr id="11283" name="AutoShape 19"/>
          <p:cNvCxnSpPr>
            <a:cxnSpLocks noChangeShapeType="1"/>
            <a:stCxn id="11282" idx="2"/>
            <a:endCxn id="11268" idx="0"/>
          </p:cNvCxnSpPr>
          <p:nvPr/>
        </p:nvCxnSpPr>
        <p:spPr bwMode="auto">
          <a:xfrm>
            <a:off x="8432800" y="1828800"/>
            <a:ext cx="1371600" cy="228600"/>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284" name="Rectangle 20"/>
          <p:cNvSpPr>
            <a:spLocks noChangeArrowheads="1"/>
          </p:cNvSpPr>
          <p:nvPr/>
        </p:nvSpPr>
        <p:spPr bwMode="auto">
          <a:xfrm>
            <a:off x="9753600" y="1371600"/>
            <a:ext cx="1625600" cy="457200"/>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a:t>
            </a:r>
          </a:p>
        </p:txBody>
      </p:sp>
      <p:cxnSp>
        <p:nvCxnSpPr>
          <p:cNvPr id="11285" name="AutoShape 21"/>
          <p:cNvCxnSpPr>
            <a:cxnSpLocks noChangeShapeType="1"/>
            <a:stCxn id="11284" idx="2"/>
            <a:endCxn id="11268" idx="0"/>
          </p:cNvCxnSpPr>
          <p:nvPr/>
        </p:nvCxnSpPr>
        <p:spPr bwMode="auto">
          <a:xfrm flipH="1">
            <a:off x="9804400" y="1828800"/>
            <a:ext cx="762000" cy="228600"/>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286" name="Rectangle 22"/>
          <p:cNvSpPr>
            <a:spLocks noChangeArrowheads="1"/>
          </p:cNvSpPr>
          <p:nvPr/>
        </p:nvSpPr>
        <p:spPr bwMode="auto">
          <a:xfrm>
            <a:off x="711200" y="5943600"/>
            <a:ext cx="1625600" cy="457200"/>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a:t>
            </a:r>
          </a:p>
        </p:txBody>
      </p:sp>
      <p:sp>
        <p:nvSpPr>
          <p:cNvPr id="11287" name="Rectangle 23"/>
          <p:cNvSpPr>
            <a:spLocks noChangeArrowheads="1"/>
          </p:cNvSpPr>
          <p:nvPr/>
        </p:nvSpPr>
        <p:spPr bwMode="auto">
          <a:xfrm>
            <a:off x="2540000" y="5943600"/>
            <a:ext cx="1625600" cy="457200"/>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a:t>
            </a:r>
          </a:p>
        </p:txBody>
      </p:sp>
      <p:sp>
        <p:nvSpPr>
          <p:cNvPr id="11288" name="Rectangle 24"/>
          <p:cNvSpPr>
            <a:spLocks noChangeArrowheads="1"/>
          </p:cNvSpPr>
          <p:nvPr/>
        </p:nvSpPr>
        <p:spPr bwMode="auto">
          <a:xfrm>
            <a:off x="4470400" y="5943600"/>
            <a:ext cx="1625600" cy="457200"/>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a:t>
            </a:r>
          </a:p>
        </p:txBody>
      </p:sp>
      <p:sp>
        <p:nvSpPr>
          <p:cNvPr id="11289" name="Rectangle 25"/>
          <p:cNvSpPr>
            <a:spLocks noChangeArrowheads="1"/>
          </p:cNvSpPr>
          <p:nvPr/>
        </p:nvSpPr>
        <p:spPr bwMode="auto">
          <a:xfrm>
            <a:off x="6299200" y="5943600"/>
            <a:ext cx="1625600" cy="457200"/>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a:t>
            </a:r>
          </a:p>
        </p:txBody>
      </p:sp>
      <p:sp>
        <p:nvSpPr>
          <p:cNvPr id="11290" name="Rectangle 26"/>
          <p:cNvSpPr>
            <a:spLocks noChangeArrowheads="1"/>
          </p:cNvSpPr>
          <p:nvPr/>
        </p:nvSpPr>
        <p:spPr bwMode="auto">
          <a:xfrm>
            <a:off x="8128000" y="5943600"/>
            <a:ext cx="1625600" cy="457200"/>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a:t>
            </a:r>
          </a:p>
        </p:txBody>
      </p:sp>
      <p:sp>
        <p:nvSpPr>
          <p:cNvPr id="11291" name="Rectangle 27"/>
          <p:cNvSpPr>
            <a:spLocks noChangeArrowheads="1"/>
          </p:cNvSpPr>
          <p:nvPr/>
        </p:nvSpPr>
        <p:spPr bwMode="auto">
          <a:xfrm>
            <a:off x="9956800" y="5943600"/>
            <a:ext cx="1625600" cy="457200"/>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Courier New" pitchFamily="49" charset="0"/>
              </a:rPr>
              <a:t>Fact</a:t>
            </a:r>
          </a:p>
        </p:txBody>
      </p:sp>
      <p:cxnSp>
        <p:nvCxnSpPr>
          <p:cNvPr id="11292" name="AutoShape 28"/>
          <p:cNvCxnSpPr>
            <a:cxnSpLocks noChangeShapeType="1"/>
            <a:stCxn id="11286" idx="0"/>
            <a:endCxn id="11269" idx="2"/>
          </p:cNvCxnSpPr>
          <p:nvPr/>
        </p:nvCxnSpPr>
        <p:spPr bwMode="auto">
          <a:xfrm flipV="1">
            <a:off x="1524000" y="5410200"/>
            <a:ext cx="508000" cy="533400"/>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93" name="AutoShape 29"/>
          <p:cNvCxnSpPr>
            <a:cxnSpLocks noChangeShapeType="1"/>
            <a:stCxn id="11269" idx="2"/>
            <a:endCxn id="11287" idx="0"/>
          </p:cNvCxnSpPr>
          <p:nvPr/>
        </p:nvCxnSpPr>
        <p:spPr bwMode="auto">
          <a:xfrm>
            <a:off x="2032000" y="5410200"/>
            <a:ext cx="1320800" cy="533400"/>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94" name="AutoShape 30"/>
          <p:cNvCxnSpPr>
            <a:cxnSpLocks noChangeShapeType="1"/>
            <a:stCxn id="11288" idx="0"/>
            <a:endCxn id="11270" idx="2"/>
          </p:cNvCxnSpPr>
          <p:nvPr/>
        </p:nvCxnSpPr>
        <p:spPr bwMode="auto">
          <a:xfrm flipV="1">
            <a:off x="5283200" y="5715000"/>
            <a:ext cx="965200" cy="228600"/>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95" name="AutoShape 31"/>
          <p:cNvCxnSpPr>
            <a:cxnSpLocks noChangeShapeType="1"/>
            <a:stCxn id="11270" idx="2"/>
            <a:endCxn id="11289" idx="0"/>
          </p:cNvCxnSpPr>
          <p:nvPr/>
        </p:nvCxnSpPr>
        <p:spPr bwMode="auto">
          <a:xfrm>
            <a:off x="6248400" y="5715000"/>
            <a:ext cx="863600" cy="228600"/>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96" name="AutoShape 32"/>
          <p:cNvCxnSpPr>
            <a:cxnSpLocks noChangeShapeType="1"/>
            <a:stCxn id="11271" idx="2"/>
            <a:endCxn id="11290" idx="0"/>
          </p:cNvCxnSpPr>
          <p:nvPr/>
        </p:nvCxnSpPr>
        <p:spPr bwMode="auto">
          <a:xfrm flipH="1">
            <a:off x="8940800" y="5181600"/>
            <a:ext cx="1422400" cy="762000"/>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97" name="AutoShape 33"/>
          <p:cNvCxnSpPr>
            <a:cxnSpLocks noChangeShapeType="1"/>
            <a:stCxn id="11291" idx="0"/>
            <a:endCxn id="11271" idx="2"/>
          </p:cNvCxnSpPr>
          <p:nvPr/>
        </p:nvCxnSpPr>
        <p:spPr bwMode="auto">
          <a:xfrm flipH="1" flipV="1">
            <a:off x="10363200" y="5181600"/>
            <a:ext cx="406400" cy="762000"/>
          </a:xfrm>
          <a:prstGeom prst="straightConnector1">
            <a:avLst/>
          </a:prstGeom>
          <a:noFill/>
          <a:ln w="95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298" name="Rectangle 34"/>
          <p:cNvSpPr>
            <a:spLocks noChangeArrowheads="1"/>
          </p:cNvSpPr>
          <p:nvPr/>
        </p:nvSpPr>
        <p:spPr bwMode="auto">
          <a:xfrm>
            <a:off x="0" y="0"/>
            <a:ext cx="12192000" cy="11430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nchor="ctr"/>
          <a:lstStyle/>
          <a:p>
            <a:pPr algn="ctr"/>
            <a:r>
              <a:rPr lang="en-US" sz="4400" b="1" dirty="0" smtClean="0">
                <a:solidFill>
                  <a:schemeClr val="accent1">
                    <a:lumMod val="75000"/>
                  </a:schemeClr>
                </a:solidFill>
                <a:latin typeface="Trebuchet MS" pitchFamily="34" charset="0"/>
              </a:rPr>
              <a:t>Storytelling Example</a:t>
            </a:r>
            <a:endParaRPr lang="en-US" sz="4400" b="1" dirty="0">
              <a:solidFill>
                <a:schemeClr val="accent1">
                  <a:lumMod val="75000"/>
                </a:schemeClr>
              </a:solidFill>
              <a:latin typeface="Trebuchet MS" pitchFamily="34" charset="0"/>
            </a:endParaRPr>
          </a:p>
        </p:txBody>
      </p:sp>
      <p:sp>
        <p:nvSpPr>
          <p:cNvPr id="11299" name="Text Box 35"/>
          <p:cNvSpPr txBox="1">
            <a:spLocks noChangeArrowheads="1"/>
          </p:cNvSpPr>
          <p:nvPr/>
        </p:nvSpPr>
        <p:spPr bwMode="auto">
          <a:xfrm>
            <a:off x="4572000" y="4876800"/>
            <a:ext cx="3454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b="1" dirty="0" smtClean="0">
                <a:latin typeface="Courier New" pitchFamily="49" charset="0"/>
              </a:rPr>
              <a:t>Mapping </a:t>
            </a:r>
            <a:r>
              <a:rPr lang="en-US" b="1" dirty="0">
                <a:latin typeface="Courier New" pitchFamily="49" charset="0"/>
              </a:rPr>
              <a:t>help us do that</a:t>
            </a:r>
            <a:endParaRPr lang="en-US" b="1" dirty="0"/>
          </a:p>
        </p:txBody>
      </p:sp>
    </p:spTree>
    <p:extLst>
      <p:ext uri="{BB962C8B-B14F-4D97-AF65-F5344CB8AC3E}">
        <p14:creationId xmlns:p14="http://schemas.microsoft.com/office/powerpoint/2010/main" val="35524320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Straight Arrow Connector 42"/>
          <p:cNvCxnSpPr/>
          <p:nvPr/>
        </p:nvCxnSpPr>
        <p:spPr>
          <a:xfrm flipV="1">
            <a:off x="1577340" y="4799762"/>
            <a:ext cx="0" cy="577412"/>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92" name="Elbow Connector 91"/>
          <p:cNvCxnSpPr/>
          <p:nvPr/>
        </p:nvCxnSpPr>
        <p:spPr>
          <a:xfrm rot="10800000" flipV="1">
            <a:off x="2915919" y="3784620"/>
            <a:ext cx="5039361" cy="1625640"/>
          </a:xfrm>
          <a:prstGeom prst="bentConnector3">
            <a:avLst>
              <a:gd name="adj1" fmla="val 5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flipV="1">
            <a:off x="2032000" y="4495800"/>
            <a:ext cx="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flipV="1">
            <a:off x="2336800" y="3276600"/>
            <a:ext cx="0" cy="1524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flipV="1">
            <a:off x="2641600" y="2171700"/>
            <a:ext cx="0" cy="2628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flipV="1">
            <a:off x="4267200" y="1219200"/>
            <a:ext cx="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Rectangle 8"/>
          <p:cNvSpPr>
            <a:spLocks noChangeArrowheads="1"/>
          </p:cNvSpPr>
          <p:nvPr/>
        </p:nvSpPr>
        <p:spPr bwMode="auto">
          <a:xfrm>
            <a:off x="358140" y="4114800"/>
            <a:ext cx="2557778" cy="609600"/>
          </a:xfrm>
          <a:prstGeom prst="rect">
            <a:avLst/>
          </a:prstGeom>
          <a:blipFill>
            <a:blip r:embed="rId3" cstate="print"/>
            <a:stretch>
              <a:fillRect/>
            </a:stretch>
          </a:blip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chor="ctr"/>
          <a:lstStyle/>
          <a:p>
            <a:pPr algn="ctr"/>
            <a:r>
              <a:rPr lang="en-US" sz="1200" dirty="0" smtClean="0">
                <a:solidFill>
                  <a:schemeClr val="tx1"/>
                </a:solidFill>
              </a:rPr>
              <a:t>GSI’s mission is to tell the stevia story. It is </a:t>
            </a:r>
            <a:r>
              <a:rPr lang="en-US" sz="1200" dirty="0">
                <a:solidFill>
                  <a:schemeClr val="tx1"/>
                </a:solidFill>
              </a:rPr>
              <a:t>funded by PureCircle, USA. </a:t>
            </a:r>
          </a:p>
        </p:txBody>
      </p:sp>
      <p:sp>
        <p:nvSpPr>
          <p:cNvPr id="11" name="Rectangle 19"/>
          <p:cNvSpPr>
            <a:spLocks noChangeArrowheads="1"/>
          </p:cNvSpPr>
          <p:nvPr/>
        </p:nvSpPr>
        <p:spPr bwMode="auto">
          <a:xfrm>
            <a:off x="3759200" y="5134056"/>
            <a:ext cx="3759200" cy="1571545"/>
          </a:xfrm>
          <a:prstGeom prst="rect">
            <a:avLst/>
          </a:prstGeom>
          <a:solidFill>
            <a:schemeClr val="bg1">
              <a:lumMod val="95000"/>
            </a:schemeClr>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chor="ctr"/>
          <a:lstStyle/>
          <a:p>
            <a:r>
              <a:rPr lang="en-US" sz="1000" b="1" dirty="0" smtClean="0"/>
              <a:t>FACT: Stevia is available in foods and beverages around the world.</a:t>
            </a:r>
          </a:p>
          <a:p>
            <a:pPr marL="114300" indent="-114300">
              <a:spcBef>
                <a:spcPts val="300"/>
              </a:spcBef>
              <a:buFont typeface="Arial" pitchFamily="34" charset="0"/>
              <a:buChar char="•"/>
            </a:pPr>
            <a:r>
              <a:rPr lang="en-US" sz="1000" dirty="0" smtClean="0">
                <a:solidFill>
                  <a:srgbClr val="002060"/>
                </a:solidFill>
              </a:rPr>
              <a:t>It is used by major brands like Coca-Cola, Pepsi, Unilever, Danone, and Whitewave Foods.</a:t>
            </a:r>
          </a:p>
          <a:p>
            <a:pPr marL="114300" indent="-114300">
              <a:spcBef>
                <a:spcPts val="300"/>
              </a:spcBef>
              <a:buFont typeface="Arial" pitchFamily="34" charset="0"/>
              <a:buChar char="•"/>
            </a:pPr>
            <a:r>
              <a:rPr lang="en-US" sz="1000" dirty="0" smtClean="0">
                <a:solidFill>
                  <a:srgbClr val="002060"/>
                </a:solidFill>
              </a:rPr>
              <a:t>Stevia can be found in beverages, yogurts, baked goods, salad dressings, tabletop sweeteners and more. It  can be used for baking and cooking.</a:t>
            </a:r>
          </a:p>
        </p:txBody>
      </p:sp>
      <p:sp>
        <p:nvSpPr>
          <p:cNvPr id="12" name="Rectangle 21"/>
          <p:cNvSpPr>
            <a:spLocks noChangeArrowheads="1"/>
          </p:cNvSpPr>
          <p:nvPr/>
        </p:nvSpPr>
        <p:spPr bwMode="auto">
          <a:xfrm>
            <a:off x="7823201" y="2514600"/>
            <a:ext cx="4064000" cy="914400"/>
          </a:xfrm>
          <a:prstGeom prst="rect">
            <a:avLst/>
          </a:prstGeom>
          <a:blipFill>
            <a:blip r:embed="rId3" cstate="print"/>
            <a:stretch>
              <a:fillRect/>
            </a:stretch>
          </a:blip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chor="ctr"/>
          <a:lstStyle/>
          <a:p>
            <a:pPr algn="ctr"/>
            <a:r>
              <a:rPr lang="en-US" sz="1200" dirty="0"/>
              <a:t>Stevia is a natural plant extract that meets consumer and health professional demand for sweetness without the </a:t>
            </a:r>
            <a:r>
              <a:rPr lang="en-US" sz="1200" dirty="0" smtClean="0"/>
              <a:t>calories</a:t>
            </a:r>
            <a:r>
              <a:rPr lang="en-US" sz="1200" dirty="0"/>
              <a:t>.</a:t>
            </a:r>
          </a:p>
        </p:txBody>
      </p:sp>
      <p:sp>
        <p:nvSpPr>
          <p:cNvPr id="14" name="Rectangle 32"/>
          <p:cNvSpPr>
            <a:spLocks noChangeArrowheads="1"/>
          </p:cNvSpPr>
          <p:nvPr/>
        </p:nvSpPr>
        <p:spPr bwMode="auto">
          <a:xfrm>
            <a:off x="3251200" y="1485900"/>
            <a:ext cx="4368800" cy="685800"/>
          </a:xfrm>
          <a:prstGeom prst="rect">
            <a:avLst/>
          </a:prstGeom>
          <a:blipFill>
            <a:blip r:embed="rId3" cstate="print"/>
            <a:stretch>
              <a:fillRect/>
            </a:stretch>
          </a:blip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chor="ctr"/>
          <a:lstStyle/>
          <a:p>
            <a:pPr algn="ctr"/>
            <a:r>
              <a:rPr lang="en-US" sz="1200" dirty="0" smtClean="0"/>
              <a:t>People enjoy the sweet taste, yet recognize that too much added sugar many not fit with today’s health needs. </a:t>
            </a:r>
            <a:endParaRPr lang="en-US" sz="1200" dirty="0"/>
          </a:p>
        </p:txBody>
      </p:sp>
      <p:sp>
        <p:nvSpPr>
          <p:cNvPr id="16" name="Rectangle 30"/>
          <p:cNvSpPr>
            <a:spLocks noChangeArrowheads="1"/>
          </p:cNvSpPr>
          <p:nvPr/>
        </p:nvSpPr>
        <p:spPr bwMode="auto">
          <a:xfrm>
            <a:off x="8026400" y="1400175"/>
            <a:ext cx="3657600" cy="704850"/>
          </a:xfrm>
          <a:prstGeom prst="rect">
            <a:avLst/>
          </a:prstGeom>
          <a:blipFill>
            <a:blip r:embed="rId3" cstate="print"/>
            <a:stretch>
              <a:fillRect/>
            </a:stretch>
          </a:blip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chor="ctr"/>
          <a:lstStyle/>
          <a:p>
            <a:pPr algn="ctr"/>
            <a:r>
              <a:rPr lang="en-US" sz="1200" dirty="0"/>
              <a:t>The demand for </a:t>
            </a:r>
            <a:r>
              <a:rPr lang="en-US" sz="1200" dirty="0" smtClean="0"/>
              <a:t>a natural origin, </a:t>
            </a:r>
            <a:r>
              <a:rPr lang="en-US" sz="1200" dirty="0"/>
              <a:t>zero calorie great tasting sweetener has </a:t>
            </a:r>
            <a:r>
              <a:rPr lang="en-US" sz="1200" dirty="0" smtClean="0"/>
              <a:t>spurred </a:t>
            </a:r>
            <a:r>
              <a:rPr lang="en-US" sz="1200" dirty="0"/>
              <a:t>interest in stevia. </a:t>
            </a:r>
          </a:p>
        </p:txBody>
      </p:sp>
      <p:grpSp>
        <p:nvGrpSpPr>
          <p:cNvPr id="35" name="Group 34"/>
          <p:cNvGrpSpPr/>
          <p:nvPr/>
        </p:nvGrpSpPr>
        <p:grpSpPr>
          <a:xfrm>
            <a:off x="3251200" y="2711012"/>
            <a:ext cx="3759200" cy="2013388"/>
            <a:chOff x="2286000" y="2743200"/>
            <a:chExt cx="4038600" cy="1219200"/>
          </a:xfrm>
          <a:scene3d>
            <a:camera prst="orthographicFront">
              <a:rot lat="0" lon="0" rev="0"/>
            </a:camera>
            <a:lightRig rig="soft" dir="t">
              <a:rot lat="0" lon="0" rev="0"/>
            </a:lightRig>
          </a:scene3d>
        </p:grpSpPr>
        <p:sp>
          <p:nvSpPr>
            <p:cNvPr id="21" name="Rectangle 20"/>
            <p:cNvSpPr/>
            <p:nvPr/>
          </p:nvSpPr>
          <p:spPr>
            <a:xfrm>
              <a:off x="2286000" y="3626411"/>
              <a:ext cx="4038600" cy="335989"/>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00"/>
                </a:lnSpc>
              </a:pPr>
              <a:r>
                <a:rPr lang="en-US" sz="1400" b="1" dirty="0">
                  <a:solidFill>
                    <a:schemeClr val="bg1"/>
                  </a:solidFill>
                  <a:effectLst>
                    <a:outerShdw blurRad="38100" dist="38100" dir="2700000" algn="tl">
                      <a:srgbClr val="000000">
                        <a:alpha val="43137"/>
                      </a:srgbClr>
                    </a:outerShdw>
                  </a:effectLst>
                </a:rPr>
                <a:t>www.globalsteviainstitute.com</a:t>
              </a:r>
            </a:p>
          </p:txBody>
        </p:sp>
        <p:sp>
          <p:nvSpPr>
            <p:cNvPr id="22" name="Rectangle 21"/>
            <p:cNvSpPr/>
            <p:nvPr/>
          </p:nvSpPr>
          <p:spPr>
            <a:xfrm>
              <a:off x="2286000" y="2743200"/>
              <a:ext cx="4038600" cy="9144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00"/>
                </a:lnSpc>
                <a:defRPr/>
              </a:pPr>
              <a:r>
                <a:rPr lang="en-US" b="1" dirty="0">
                  <a:solidFill>
                    <a:schemeClr val="bg1"/>
                  </a:solidFill>
                  <a:effectLst>
                    <a:outerShdw blurRad="38100" dist="38100" dir="2700000" algn="tl">
                      <a:srgbClr val="000000">
                        <a:alpha val="43137"/>
                      </a:srgbClr>
                    </a:outerShdw>
                  </a:effectLst>
                </a:rPr>
                <a:t>The Global Stevia </a:t>
              </a:r>
              <a:r>
                <a:rPr lang="en-US" b="1" dirty="0" smtClean="0">
                  <a:solidFill>
                    <a:schemeClr val="bg1"/>
                  </a:solidFill>
                  <a:effectLst>
                    <a:outerShdw blurRad="38100" dist="38100" dir="2700000" algn="tl">
                      <a:srgbClr val="000000">
                        <a:alpha val="43137"/>
                      </a:srgbClr>
                    </a:outerShdw>
                  </a:effectLst>
                </a:rPr>
                <a:t>Institute brings you the facts  you need about the             natural origin, zero-calorie sweetener, stevia.</a:t>
              </a:r>
              <a:endParaRPr lang="en-US" b="1" dirty="0">
                <a:solidFill>
                  <a:schemeClr val="bg1"/>
                </a:solidFill>
                <a:effectLst>
                  <a:outerShdw blurRad="38100" dist="38100" dir="2700000" algn="tl">
                    <a:srgbClr val="000000">
                      <a:alpha val="43137"/>
                    </a:srgbClr>
                  </a:outerShdw>
                </a:effectLst>
              </a:endParaRPr>
            </a:p>
          </p:txBody>
        </p:sp>
      </p:grpSp>
      <p:sp>
        <p:nvSpPr>
          <p:cNvPr id="20" name="TextBox 19"/>
          <p:cNvSpPr txBox="1"/>
          <p:nvPr/>
        </p:nvSpPr>
        <p:spPr>
          <a:xfrm>
            <a:off x="10553700" y="304800"/>
            <a:ext cx="1422400" cy="707886"/>
          </a:xfrm>
          <a:prstGeom prst="rect">
            <a:avLst/>
          </a:prstGeom>
          <a:solidFill>
            <a:schemeClr val="bg1">
              <a:lumMod val="95000"/>
            </a:schemeClr>
          </a:solidFill>
          <a:ln w="31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US" sz="1000" b="1" dirty="0" smtClean="0">
                <a:solidFill>
                  <a:srgbClr val="002060"/>
                </a:solidFill>
              </a:rPr>
              <a:t>FACT: </a:t>
            </a:r>
            <a:r>
              <a:rPr lang="en-US" sz="1000" dirty="0" smtClean="0">
                <a:solidFill>
                  <a:srgbClr val="002060"/>
                </a:solidFill>
              </a:rPr>
              <a:t>XX%  of consumers want “natural ingredients.”</a:t>
            </a:r>
          </a:p>
          <a:p>
            <a:pPr algn="ctr"/>
            <a:endParaRPr lang="en-US" sz="1000" dirty="0" smtClean="0">
              <a:solidFill>
                <a:srgbClr val="002060"/>
              </a:solidFill>
            </a:endParaRPr>
          </a:p>
        </p:txBody>
      </p:sp>
      <p:sp>
        <p:nvSpPr>
          <p:cNvPr id="25" name="TextBox 24"/>
          <p:cNvSpPr txBox="1"/>
          <p:nvPr/>
        </p:nvSpPr>
        <p:spPr>
          <a:xfrm>
            <a:off x="8737600" y="304800"/>
            <a:ext cx="1727200" cy="707886"/>
          </a:xfrm>
          <a:prstGeom prst="rect">
            <a:avLst/>
          </a:prstGeom>
          <a:solidFill>
            <a:schemeClr val="bg1">
              <a:lumMod val="95000"/>
            </a:schemeClr>
          </a:solidFill>
          <a:ln w="31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US" sz="1000" b="1" dirty="0" smtClean="0">
                <a:solidFill>
                  <a:srgbClr val="002060"/>
                </a:solidFill>
              </a:rPr>
              <a:t>FACT: </a:t>
            </a:r>
            <a:r>
              <a:rPr lang="en-US" sz="1000" dirty="0" smtClean="0">
                <a:solidFill>
                  <a:srgbClr val="002060"/>
                </a:solidFill>
              </a:rPr>
              <a:t>More than half of primary shoppers are “extremely” to “very concerned” about calories. </a:t>
            </a:r>
          </a:p>
        </p:txBody>
      </p:sp>
      <p:cxnSp>
        <p:nvCxnSpPr>
          <p:cNvPr id="27" name="Straight Arrow Connector 26"/>
          <p:cNvCxnSpPr>
            <a:stCxn id="22" idx="0"/>
          </p:cNvCxnSpPr>
          <p:nvPr/>
        </p:nvCxnSpPr>
        <p:spPr>
          <a:xfrm flipV="1">
            <a:off x="5130800" y="2133600"/>
            <a:ext cx="0" cy="577412"/>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nvGrpSpPr>
          <p:cNvPr id="84" name="Group 83"/>
          <p:cNvGrpSpPr/>
          <p:nvPr/>
        </p:nvGrpSpPr>
        <p:grpSpPr>
          <a:xfrm>
            <a:off x="8229600" y="3657601"/>
            <a:ext cx="3759200" cy="2806075"/>
            <a:chOff x="6248400" y="3982582"/>
            <a:chExt cx="2819400" cy="2506887"/>
          </a:xfrm>
        </p:grpSpPr>
        <p:sp>
          <p:nvSpPr>
            <p:cNvPr id="17" name="Rectangle 16"/>
            <p:cNvSpPr/>
            <p:nvPr/>
          </p:nvSpPr>
          <p:spPr>
            <a:xfrm>
              <a:off x="6248400" y="5994539"/>
              <a:ext cx="2819400" cy="494930"/>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en-US" sz="1000" b="1" dirty="0" smtClean="0"/>
                <a:t>FACT: Stevia is a sustainable crop. </a:t>
              </a:r>
              <a:endParaRPr lang="en-US" sz="1000" dirty="0" smtClean="0">
                <a:solidFill>
                  <a:srgbClr val="002060"/>
                </a:solidFill>
              </a:endParaRPr>
            </a:p>
            <a:p>
              <a:r>
                <a:rPr lang="en-US" sz="1000" dirty="0" smtClean="0">
                  <a:solidFill>
                    <a:srgbClr val="002060"/>
                  </a:solidFill>
                </a:rPr>
                <a:t>Stevia requires only 1/7th of the land and water needed to grow comparable sweetness from other natural sweet ingredients. </a:t>
              </a:r>
              <a:endParaRPr lang="en-US" sz="1000" dirty="0">
                <a:solidFill>
                  <a:srgbClr val="002060"/>
                </a:solidFill>
              </a:endParaRPr>
            </a:p>
          </p:txBody>
        </p:sp>
        <p:sp>
          <p:nvSpPr>
            <p:cNvPr id="24" name="Rectangle 23"/>
            <p:cNvSpPr/>
            <p:nvPr/>
          </p:nvSpPr>
          <p:spPr>
            <a:xfrm>
              <a:off x="6248400" y="3982582"/>
              <a:ext cx="2797549" cy="632410"/>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en-US" sz="1000" b="1" dirty="0" smtClean="0"/>
                <a:t>FACT: Stevia is from nature. </a:t>
              </a:r>
            </a:p>
            <a:p>
              <a:r>
                <a:rPr lang="en-US" sz="1000" dirty="0" smtClean="0">
                  <a:solidFill>
                    <a:srgbClr val="002060"/>
                  </a:solidFill>
                </a:rPr>
                <a:t>Leaves from the stevia plant are brewed like tea. The sweetness is extracted from the leaves and purified  into a powdered or crystallized form. </a:t>
              </a:r>
              <a:endParaRPr lang="en-US" sz="1000" dirty="0">
                <a:solidFill>
                  <a:srgbClr val="002060"/>
                </a:solidFill>
              </a:endParaRPr>
            </a:p>
          </p:txBody>
        </p:sp>
        <p:sp>
          <p:nvSpPr>
            <p:cNvPr id="38" name="TextBox 37"/>
            <p:cNvSpPr txBox="1"/>
            <p:nvPr/>
          </p:nvSpPr>
          <p:spPr>
            <a:xfrm>
              <a:off x="6248400" y="4737066"/>
              <a:ext cx="2797549" cy="357450"/>
            </a:xfrm>
            <a:prstGeom prst="rect">
              <a:avLst/>
            </a:prstGeom>
            <a:solidFill>
              <a:schemeClr val="bg1">
                <a:lumMod val="95000"/>
              </a:schemeClr>
            </a:solidFill>
            <a:ln w="31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US" sz="1000" b="1" dirty="0" smtClean="0"/>
                <a:t>FACT: Stevia is sweet. </a:t>
              </a:r>
            </a:p>
            <a:p>
              <a:r>
                <a:rPr lang="en-US" sz="1000" dirty="0" smtClean="0">
                  <a:solidFill>
                    <a:srgbClr val="002060"/>
                  </a:solidFill>
                </a:rPr>
                <a:t>It is an intense sweetener, up to 400 times sweeter than sugar.</a:t>
              </a:r>
            </a:p>
          </p:txBody>
        </p:sp>
        <p:sp>
          <p:nvSpPr>
            <p:cNvPr id="39" name="Rectangle 38"/>
            <p:cNvSpPr/>
            <p:nvPr/>
          </p:nvSpPr>
          <p:spPr>
            <a:xfrm>
              <a:off x="6248400" y="5365802"/>
              <a:ext cx="2797549" cy="494930"/>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en-US" sz="1000" b="1" dirty="0" smtClean="0"/>
                <a:t>FACT: Stevia is safe. </a:t>
              </a:r>
              <a:endParaRPr lang="en-US" sz="1000" b="1" dirty="0" smtClean="0">
                <a:solidFill>
                  <a:srgbClr val="7030A0"/>
                </a:solidFill>
              </a:endParaRPr>
            </a:p>
            <a:p>
              <a:r>
                <a:rPr lang="en-US" sz="1000" dirty="0" smtClean="0">
                  <a:solidFill>
                    <a:srgbClr val="002060"/>
                  </a:solidFill>
                </a:rPr>
                <a:t>Regulatory bodies around the world recognize stevia as safe for use by children and adults. </a:t>
              </a:r>
              <a:endParaRPr lang="en-US" sz="1000" dirty="0">
                <a:solidFill>
                  <a:srgbClr val="002060"/>
                </a:solidFill>
              </a:endParaRPr>
            </a:p>
          </p:txBody>
        </p:sp>
      </p:grpSp>
      <p:sp>
        <p:nvSpPr>
          <p:cNvPr id="33" name="Rectangle 31"/>
          <p:cNvSpPr>
            <a:spLocks noChangeArrowheads="1"/>
          </p:cNvSpPr>
          <p:nvPr/>
        </p:nvSpPr>
        <p:spPr bwMode="auto">
          <a:xfrm>
            <a:off x="358140" y="3086838"/>
            <a:ext cx="1788160" cy="982143"/>
          </a:xfrm>
          <a:prstGeom prst="rect">
            <a:avLst/>
          </a:prstGeom>
          <a:solidFill>
            <a:schemeClr val="bg1">
              <a:lumMod val="95000"/>
            </a:schemeClr>
          </a:solidFill>
          <a:ln w="31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chor="ctr"/>
          <a:lstStyle/>
          <a:p>
            <a:pPr algn="l"/>
            <a:r>
              <a:rPr lang="en-US" sz="1000" b="1" dirty="0" smtClean="0">
                <a:solidFill>
                  <a:srgbClr val="002060"/>
                </a:solidFill>
              </a:rPr>
              <a:t>FACT: </a:t>
            </a:r>
            <a:r>
              <a:rPr lang="en-US" sz="1000" dirty="0" smtClean="0">
                <a:solidFill>
                  <a:srgbClr val="002060"/>
                </a:solidFill>
              </a:rPr>
              <a:t>PureCircle produces more than 90%  of world’s stevia with a consistent, stable supply at a commercial level. </a:t>
            </a:r>
          </a:p>
        </p:txBody>
      </p:sp>
      <p:sp>
        <p:nvSpPr>
          <p:cNvPr id="34" name="Rectangle 31"/>
          <p:cNvSpPr>
            <a:spLocks noChangeArrowheads="1"/>
          </p:cNvSpPr>
          <p:nvPr/>
        </p:nvSpPr>
        <p:spPr bwMode="auto">
          <a:xfrm>
            <a:off x="358140" y="2181225"/>
            <a:ext cx="1991360" cy="838200"/>
          </a:xfrm>
          <a:prstGeom prst="rect">
            <a:avLst/>
          </a:prstGeom>
          <a:solidFill>
            <a:schemeClr val="bg1">
              <a:lumMod val="95000"/>
            </a:schemeClr>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chor="ctr"/>
          <a:lstStyle/>
          <a:p>
            <a:pPr algn="l"/>
            <a:r>
              <a:rPr lang="en-US" sz="1000" b="1" dirty="0" smtClean="0">
                <a:solidFill>
                  <a:srgbClr val="002060"/>
                </a:solidFill>
              </a:rPr>
              <a:t>FACT: </a:t>
            </a:r>
            <a:r>
              <a:rPr lang="en-US" sz="1000" dirty="0" smtClean="0">
                <a:solidFill>
                  <a:srgbClr val="002060"/>
                </a:solidFill>
              </a:rPr>
              <a:t>PureCircle  stevia is the only one that’s traceable at every phase of production.</a:t>
            </a:r>
            <a:endParaRPr lang="en-US" sz="1000" b="0" dirty="0">
              <a:solidFill>
                <a:srgbClr val="002060"/>
              </a:solidFill>
            </a:endParaRPr>
          </a:p>
        </p:txBody>
      </p:sp>
      <p:sp>
        <p:nvSpPr>
          <p:cNvPr id="40" name="Rectangle 31"/>
          <p:cNvSpPr>
            <a:spLocks noChangeArrowheads="1"/>
          </p:cNvSpPr>
          <p:nvPr/>
        </p:nvSpPr>
        <p:spPr bwMode="auto">
          <a:xfrm>
            <a:off x="345440" y="1371600"/>
            <a:ext cx="2702560" cy="762000"/>
          </a:xfrm>
          <a:prstGeom prst="rect">
            <a:avLst/>
          </a:prstGeom>
          <a:solidFill>
            <a:schemeClr val="bg1">
              <a:lumMod val="95000"/>
            </a:schemeClr>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chor="ctr"/>
          <a:lstStyle/>
          <a:p>
            <a:r>
              <a:rPr lang="en-US" sz="1000" b="1" dirty="0" smtClean="0">
                <a:solidFill>
                  <a:srgbClr val="002060"/>
                </a:solidFill>
              </a:rPr>
              <a:t>FACT: </a:t>
            </a:r>
            <a:r>
              <a:rPr lang="en-US" sz="1000" dirty="0" smtClean="0">
                <a:solidFill>
                  <a:srgbClr val="002060"/>
                </a:solidFill>
              </a:rPr>
              <a:t>PureCircle provides a proprietary, high-quality stevia leaf for the best tasting stevia sweetness.</a:t>
            </a:r>
          </a:p>
        </p:txBody>
      </p:sp>
      <p:sp>
        <p:nvSpPr>
          <p:cNvPr id="51" name="TextBox 50"/>
          <p:cNvSpPr txBox="1"/>
          <p:nvPr/>
        </p:nvSpPr>
        <p:spPr>
          <a:xfrm>
            <a:off x="5283200" y="457200"/>
            <a:ext cx="2794000" cy="400110"/>
          </a:xfrm>
          <a:prstGeom prst="rect">
            <a:avLst/>
          </a:prstGeom>
          <a:solidFill>
            <a:schemeClr val="bg1">
              <a:lumMod val="95000"/>
            </a:schemeClr>
          </a:solidFill>
          <a:ln w="31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US" sz="1000" b="1" dirty="0" smtClean="0">
                <a:solidFill>
                  <a:srgbClr val="002060"/>
                </a:solidFill>
              </a:rPr>
              <a:t>FACT: </a:t>
            </a:r>
            <a:r>
              <a:rPr lang="en-US" sz="1000" dirty="0" smtClean="0">
                <a:solidFill>
                  <a:srgbClr val="002060"/>
                </a:solidFill>
              </a:rPr>
              <a:t>2010 Dietary Guidelines Adv. Comm. calls for significant reduction of added sugars.</a:t>
            </a:r>
            <a:endParaRPr lang="en-US" sz="1000" dirty="0">
              <a:solidFill>
                <a:srgbClr val="002060"/>
              </a:solidFill>
            </a:endParaRPr>
          </a:p>
        </p:txBody>
      </p:sp>
      <p:sp>
        <p:nvSpPr>
          <p:cNvPr id="54" name="TextBox 53"/>
          <p:cNvSpPr txBox="1"/>
          <p:nvPr/>
        </p:nvSpPr>
        <p:spPr>
          <a:xfrm>
            <a:off x="2641600" y="457200"/>
            <a:ext cx="2397760" cy="553998"/>
          </a:xfrm>
          <a:prstGeom prst="rect">
            <a:avLst/>
          </a:prstGeom>
          <a:solidFill>
            <a:schemeClr val="bg1">
              <a:lumMod val="95000"/>
            </a:schemeClr>
          </a:solidFill>
          <a:ln w="31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US" sz="1000" b="1" dirty="0" smtClean="0">
                <a:solidFill>
                  <a:srgbClr val="002060"/>
                </a:solidFill>
              </a:rPr>
              <a:t>FACT: </a:t>
            </a:r>
            <a:r>
              <a:rPr lang="en-US" sz="1000" dirty="0" smtClean="0">
                <a:solidFill>
                  <a:srgbClr val="002060"/>
                </a:solidFill>
              </a:rPr>
              <a:t>Excess consumption of </a:t>
            </a:r>
            <a:r>
              <a:rPr lang="en-US" sz="1000" u="sng" dirty="0" smtClean="0">
                <a:solidFill>
                  <a:srgbClr val="002060"/>
                </a:solidFill>
              </a:rPr>
              <a:t>added sugars </a:t>
            </a:r>
            <a:r>
              <a:rPr lang="en-US" sz="1000" dirty="0" smtClean="0">
                <a:solidFill>
                  <a:srgbClr val="002060"/>
                </a:solidFill>
              </a:rPr>
              <a:t>has been linked to overweight and obesity around the world.</a:t>
            </a:r>
            <a:endParaRPr lang="en-US" sz="1000" dirty="0">
              <a:solidFill>
                <a:srgbClr val="002060"/>
              </a:solidFill>
            </a:endParaRPr>
          </a:p>
        </p:txBody>
      </p:sp>
      <p:cxnSp>
        <p:nvCxnSpPr>
          <p:cNvPr id="44" name="Straight Arrow Connector 43"/>
          <p:cNvCxnSpPr>
            <a:stCxn id="14" idx="3"/>
          </p:cNvCxnSpPr>
          <p:nvPr/>
        </p:nvCxnSpPr>
        <p:spPr>
          <a:xfrm>
            <a:off x="7620000" y="1828800"/>
            <a:ext cx="406400" cy="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16" idx="2"/>
            <a:endCxn id="12" idx="0"/>
          </p:cNvCxnSpPr>
          <p:nvPr/>
        </p:nvCxnSpPr>
        <p:spPr>
          <a:xfrm>
            <a:off x="9855201" y="2105026"/>
            <a:ext cx="1" cy="409575"/>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flipV="1">
            <a:off x="9349317" y="1143000"/>
            <a:ext cx="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flipV="1">
            <a:off x="11112500" y="1143000"/>
            <a:ext cx="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V="1">
            <a:off x="6639983" y="1219200"/>
            <a:ext cx="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a:off x="10109200" y="3422020"/>
            <a:ext cx="0" cy="3117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4" name="Elbow Connector 113"/>
          <p:cNvCxnSpPr>
            <a:endCxn id="11" idx="3"/>
          </p:cNvCxnSpPr>
          <p:nvPr/>
        </p:nvCxnSpPr>
        <p:spPr>
          <a:xfrm rot="10800000">
            <a:off x="7518400" y="5919830"/>
            <a:ext cx="406400" cy="1"/>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pic>
        <p:nvPicPr>
          <p:cNvPr id="135" name="Picture 1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5440" y="339372"/>
            <a:ext cx="1991360" cy="651229"/>
          </a:xfrm>
          <a:prstGeom prst="rect">
            <a:avLst/>
          </a:prstGeom>
        </p:spPr>
      </p:pic>
      <p:sp>
        <p:nvSpPr>
          <p:cNvPr id="42" name="Rectangle 41"/>
          <p:cNvSpPr>
            <a:spLocks noChangeArrowheads="1"/>
          </p:cNvSpPr>
          <p:nvPr/>
        </p:nvSpPr>
        <p:spPr bwMode="auto">
          <a:xfrm>
            <a:off x="358140" y="5178102"/>
            <a:ext cx="2438400" cy="609600"/>
          </a:xfrm>
          <a:prstGeom prst="rect">
            <a:avLst/>
          </a:prstGeom>
          <a:blipFill>
            <a:blip r:embed="rId3" cstate="print"/>
            <a:stretch>
              <a:fillRect/>
            </a:stretch>
          </a:blipFill>
          <a:ln w="2857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chor="ctr"/>
          <a:lstStyle/>
          <a:p>
            <a:pPr algn="ctr"/>
            <a:r>
              <a:rPr lang="en-US" sz="1200" dirty="0" smtClean="0"/>
              <a:t>The story and science about stevia is not well known</a:t>
            </a:r>
            <a:r>
              <a:rPr lang="en-US" sz="1200" dirty="0" smtClean="0">
                <a:solidFill>
                  <a:schemeClr val="tx1"/>
                </a:solidFill>
              </a:rPr>
              <a:t>. </a:t>
            </a:r>
            <a:endParaRPr lang="en-US" sz="1200" dirty="0">
              <a:solidFill>
                <a:schemeClr val="tx1"/>
              </a:solidFill>
            </a:endParaRPr>
          </a:p>
        </p:txBody>
      </p:sp>
    </p:spTree>
    <p:extLst>
      <p:ext uri="{BB962C8B-B14F-4D97-AF65-F5344CB8AC3E}">
        <p14:creationId xmlns:p14="http://schemas.microsoft.com/office/powerpoint/2010/main" val="34534884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203200" y="0"/>
            <a:ext cx="11887200" cy="1143000"/>
          </a:xfrm>
        </p:spPr>
        <p:txBody>
          <a:bodyPr>
            <a:normAutofit/>
          </a:bodyPr>
          <a:lstStyle/>
          <a:p>
            <a:pPr algn="ctr"/>
            <a:r>
              <a:rPr lang="en-US" altLang="en-US" sz="3200" b="1" dirty="0" smtClean="0">
                <a:solidFill>
                  <a:schemeClr val="accent1">
                    <a:lumMod val="75000"/>
                  </a:schemeClr>
                </a:solidFill>
                <a:latin typeface="Trebuchet MS" pitchFamily="34" charset="0"/>
              </a:rPr>
              <a:t>The </a:t>
            </a:r>
            <a:r>
              <a:rPr lang="en-US" altLang="en-US" sz="3200" b="1" dirty="0">
                <a:solidFill>
                  <a:schemeClr val="accent1">
                    <a:lumMod val="75000"/>
                  </a:schemeClr>
                </a:solidFill>
                <a:latin typeface="Trebuchet MS" pitchFamily="34" charset="0"/>
              </a:rPr>
              <a:t>good news</a:t>
            </a:r>
            <a:r>
              <a:rPr lang="en-US" altLang="en-US" sz="3200" b="1" dirty="0" smtClean="0">
                <a:solidFill>
                  <a:schemeClr val="accent1">
                    <a:lumMod val="75000"/>
                  </a:schemeClr>
                </a:solidFill>
                <a:latin typeface="Trebuchet MS" pitchFamily="34" charset="0"/>
              </a:rPr>
              <a:t>:</a:t>
            </a:r>
            <a:br>
              <a:rPr lang="en-US" altLang="en-US" sz="3200" b="1" dirty="0" smtClean="0">
                <a:solidFill>
                  <a:schemeClr val="accent1">
                    <a:lumMod val="75000"/>
                  </a:schemeClr>
                </a:solidFill>
                <a:latin typeface="Trebuchet MS" pitchFamily="34" charset="0"/>
              </a:rPr>
            </a:br>
            <a:r>
              <a:rPr lang="en-US" altLang="en-US" sz="3200" b="1" dirty="0" smtClean="0">
                <a:solidFill>
                  <a:schemeClr val="accent1">
                    <a:lumMod val="75000"/>
                  </a:schemeClr>
                </a:solidFill>
                <a:latin typeface="Trebuchet MS" pitchFamily="34" charset="0"/>
              </a:rPr>
              <a:t>We </a:t>
            </a:r>
            <a:r>
              <a:rPr lang="en-US" altLang="en-US" sz="3200" b="1" dirty="0">
                <a:solidFill>
                  <a:schemeClr val="accent1">
                    <a:lumMod val="75000"/>
                  </a:schemeClr>
                </a:solidFill>
                <a:latin typeface="Trebuchet MS" pitchFamily="34" charset="0"/>
              </a:rPr>
              <a:t>have more opportunities to tell our </a:t>
            </a:r>
            <a:r>
              <a:rPr lang="en-US" altLang="en-US" sz="3200" b="1" dirty="0" smtClean="0">
                <a:solidFill>
                  <a:schemeClr val="accent1">
                    <a:lumMod val="75000"/>
                  </a:schemeClr>
                </a:solidFill>
                <a:latin typeface="Trebuchet MS" pitchFamily="34" charset="0"/>
              </a:rPr>
              <a:t>story</a:t>
            </a:r>
            <a:endParaRPr lang="en-US" altLang="en-US" sz="3200" b="1" dirty="0">
              <a:solidFill>
                <a:schemeClr val="accent1">
                  <a:lumMod val="75000"/>
                </a:schemeClr>
              </a:solidFill>
              <a:latin typeface="Trebuchet MS" pitchFamily="34" charset="0"/>
            </a:endParaRPr>
          </a:p>
        </p:txBody>
      </p:sp>
      <p:sp>
        <p:nvSpPr>
          <p:cNvPr id="187395" name="Text Box 3"/>
          <p:cNvSpPr txBox="1">
            <a:spLocks noChangeArrowheads="1"/>
          </p:cNvSpPr>
          <p:nvPr/>
        </p:nvSpPr>
        <p:spPr bwMode="auto">
          <a:xfrm>
            <a:off x="5811484" y="1909764"/>
            <a:ext cx="3371500" cy="461665"/>
          </a:xfrm>
          <a:prstGeom prst="rect">
            <a:avLst/>
          </a:prstGeom>
          <a:noFill/>
          <a:ln w="28575" cap="sq">
            <a:noFill/>
            <a:miter lim="800000"/>
            <a:headEnd/>
            <a:tailEnd/>
          </a:ln>
          <a:effectLst/>
        </p:spPr>
        <p:txBody>
          <a:bodyPr wrap="none">
            <a:spAutoFit/>
          </a:bodyPr>
          <a:lstStyle/>
          <a:p>
            <a:pPr algn="ctr" eaLnBrk="0" hangingPunct="0"/>
            <a:r>
              <a:rPr lang="en-US" altLang="en-US" sz="2400" b="1" i="1" dirty="0">
                <a:latin typeface="+mj-lt"/>
              </a:rPr>
              <a:t>The Teachable Moment</a:t>
            </a:r>
          </a:p>
        </p:txBody>
      </p:sp>
      <p:sp>
        <p:nvSpPr>
          <p:cNvPr id="187396" name="Rectangle 4"/>
          <p:cNvSpPr>
            <a:spLocks noChangeArrowheads="1"/>
          </p:cNvSpPr>
          <p:nvPr/>
        </p:nvSpPr>
        <p:spPr bwMode="auto">
          <a:xfrm>
            <a:off x="6400800" y="5257800"/>
            <a:ext cx="1828800" cy="762000"/>
          </a:xfrm>
          <a:prstGeom prst="rect">
            <a:avLst/>
          </a:prstGeom>
          <a:noFill/>
          <a:ln w="28575" cap="sq">
            <a:noFill/>
            <a:miter lim="800000"/>
            <a:headEnd/>
            <a:tailEnd/>
          </a:ln>
          <a:effectLst/>
        </p:spPr>
        <p:txBody>
          <a:bodyPr wrap="none" anchor="ctr"/>
          <a:lstStyle/>
          <a:p>
            <a:pPr algn="ctr" eaLnBrk="0" hangingPunct="0"/>
            <a:r>
              <a:rPr lang="en-US" altLang="en-US" sz="2800" i="1" dirty="0">
                <a:latin typeface="+mj-lt"/>
              </a:rPr>
              <a:t>“I’ve heard…”</a:t>
            </a:r>
          </a:p>
        </p:txBody>
      </p:sp>
      <p:sp>
        <p:nvSpPr>
          <p:cNvPr id="187397" name="Rectangle 5"/>
          <p:cNvSpPr>
            <a:spLocks noChangeArrowheads="1"/>
          </p:cNvSpPr>
          <p:nvPr/>
        </p:nvSpPr>
        <p:spPr bwMode="auto">
          <a:xfrm>
            <a:off x="7315200" y="4343400"/>
            <a:ext cx="2235200" cy="762000"/>
          </a:xfrm>
          <a:prstGeom prst="rect">
            <a:avLst/>
          </a:prstGeom>
          <a:noFill/>
          <a:ln w="28575" cap="sq">
            <a:noFill/>
            <a:miter lim="800000"/>
            <a:headEnd/>
            <a:tailEnd/>
          </a:ln>
          <a:effectLst/>
        </p:spPr>
        <p:txBody>
          <a:bodyPr wrap="none" anchor="ctr"/>
          <a:lstStyle/>
          <a:p>
            <a:pPr algn="ctr" eaLnBrk="0" hangingPunct="0"/>
            <a:r>
              <a:rPr lang="en-US" altLang="en-US" sz="2800" i="1" dirty="0">
                <a:latin typeface="+mj-lt"/>
              </a:rPr>
              <a:t>“I understand…</a:t>
            </a:r>
          </a:p>
        </p:txBody>
      </p:sp>
      <p:sp>
        <p:nvSpPr>
          <p:cNvPr id="187398" name="Rectangle 6"/>
          <p:cNvSpPr>
            <a:spLocks noChangeArrowheads="1"/>
          </p:cNvSpPr>
          <p:nvPr/>
        </p:nvSpPr>
        <p:spPr bwMode="auto">
          <a:xfrm>
            <a:off x="7518400" y="3505200"/>
            <a:ext cx="2641600" cy="762000"/>
          </a:xfrm>
          <a:prstGeom prst="rect">
            <a:avLst/>
          </a:prstGeom>
          <a:noFill/>
          <a:ln w="28575" cap="sq">
            <a:noFill/>
            <a:miter lim="800000"/>
            <a:headEnd/>
            <a:tailEnd/>
          </a:ln>
          <a:effectLst/>
        </p:spPr>
        <p:txBody>
          <a:bodyPr wrap="none" anchor="ctr"/>
          <a:lstStyle/>
          <a:p>
            <a:pPr algn="ctr" eaLnBrk="0" hangingPunct="0"/>
            <a:r>
              <a:rPr lang="en-US" altLang="en-US" sz="2800" i="1" dirty="0">
                <a:latin typeface="+mj-lt"/>
              </a:rPr>
              <a:t>“I know…”</a:t>
            </a:r>
          </a:p>
        </p:txBody>
      </p:sp>
      <p:sp>
        <p:nvSpPr>
          <p:cNvPr id="187399" name="Rectangle 7"/>
          <p:cNvSpPr>
            <a:spLocks noChangeArrowheads="1"/>
          </p:cNvSpPr>
          <p:nvPr/>
        </p:nvSpPr>
        <p:spPr bwMode="auto">
          <a:xfrm>
            <a:off x="9245600" y="2590800"/>
            <a:ext cx="2032000" cy="762000"/>
          </a:xfrm>
          <a:prstGeom prst="rect">
            <a:avLst/>
          </a:prstGeom>
          <a:noFill/>
          <a:ln w="28575" cap="sq">
            <a:noFill/>
            <a:miter lim="800000"/>
            <a:headEnd/>
            <a:tailEnd/>
          </a:ln>
          <a:effectLst/>
        </p:spPr>
        <p:txBody>
          <a:bodyPr wrap="none" anchor="ctr"/>
          <a:lstStyle/>
          <a:p>
            <a:pPr algn="ctr" eaLnBrk="0" hangingPunct="0"/>
            <a:r>
              <a:rPr lang="en-US" altLang="en-US" sz="2800" i="1" dirty="0">
                <a:latin typeface="+mj-lt"/>
              </a:rPr>
              <a:t>  “I believe ..”</a:t>
            </a:r>
          </a:p>
        </p:txBody>
      </p:sp>
      <p:sp>
        <p:nvSpPr>
          <p:cNvPr id="187400" name="Line 8"/>
          <p:cNvSpPr>
            <a:spLocks noChangeShapeType="1"/>
          </p:cNvSpPr>
          <p:nvPr/>
        </p:nvSpPr>
        <p:spPr bwMode="auto">
          <a:xfrm flipV="1">
            <a:off x="1320800" y="1985964"/>
            <a:ext cx="4165600" cy="3729037"/>
          </a:xfrm>
          <a:prstGeom prst="line">
            <a:avLst/>
          </a:prstGeom>
          <a:noFill/>
          <a:ln w="44450" cap="sq">
            <a:solidFill>
              <a:schemeClr val="tx2">
                <a:lumMod val="60000"/>
                <a:lumOff val="40000"/>
              </a:schemeClr>
            </a:solidFill>
            <a:round/>
            <a:headEnd/>
            <a:tailEnd type="triangle" w="med" len="med"/>
          </a:ln>
          <a:effectLst/>
        </p:spPr>
        <p:txBody>
          <a:bodyPr wrap="none" anchor="ctr"/>
          <a:lstStyle/>
          <a:p>
            <a:pPr algn="ctr"/>
            <a:endParaRPr lang="en-US" dirty="0">
              <a:latin typeface="+mj-lt"/>
            </a:endParaRPr>
          </a:p>
        </p:txBody>
      </p:sp>
      <p:sp>
        <p:nvSpPr>
          <p:cNvPr id="187401" name="Text Box 9"/>
          <p:cNvSpPr txBox="1">
            <a:spLocks noChangeArrowheads="1"/>
          </p:cNvSpPr>
          <p:nvPr/>
        </p:nvSpPr>
        <p:spPr bwMode="auto">
          <a:xfrm>
            <a:off x="609600" y="1498937"/>
            <a:ext cx="3556000" cy="707886"/>
          </a:xfrm>
          <a:prstGeom prst="rect">
            <a:avLst/>
          </a:prstGeom>
          <a:noFill/>
          <a:ln w="28575" cap="sq">
            <a:noFill/>
            <a:miter lim="800000"/>
            <a:headEnd/>
            <a:tailEnd/>
          </a:ln>
          <a:effectLst/>
        </p:spPr>
        <p:txBody>
          <a:bodyPr wrap="square">
            <a:spAutoFit/>
          </a:bodyPr>
          <a:lstStyle/>
          <a:p>
            <a:pPr algn="ctr"/>
            <a:r>
              <a:rPr lang="en-US" altLang="en-US" sz="2000" dirty="0">
                <a:latin typeface="+mj-lt"/>
              </a:rPr>
              <a:t>Additional 7-10 Touches </a:t>
            </a:r>
            <a:br>
              <a:rPr lang="en-US" altLang="en-US" sz="2000" dirty="0">
                <a:latin typeface="+mj-lt"/>
              </a:rPr>
            </a:br>
            <a:r>
              <a:rPr lang="en-US" altLang="en-US" sz="2000" dirty="0">
                <a:latin typeface="+mj-lt"/>
              </a:rPr>
              <a:t>to Reach </a:t>
            </a:r>
            <a:r>
              <a:rPr lang="en-US" altLang="en-US" sz="2000" dirty="0" smtClean="0">
                <a:latin typeface="+mj-lt"/>
              </a:rPr>
              <a:t>Acceptance</a:t>
            </a:r>
            <a:endParaRPr lang="en-US" altLang="en-US" sz="2000" dirty="0">
              <a:latin typeface="+mj-lt"/>
            </a:endParaRPr>
          </a:p>
        </p:txBody>
      </p:sp>
      <p:sp>
        <p:nvSpPr>
          <p:cNvPr id="187402" name="AutoShape 10"/>
          <p:cNvSpPr>
            <a:spLocks noChangeArrowheads="1"/>
          </p:cNvSpPr>
          <p:nvPr/>
        </p:nvSpPr>
        <p:spPr bwMode="auto">
          <a:xfrm>
            <a:off x="2235200" y="4978400"/>
            <a:ext cx="3556000" cy="990600"/>
          </a:xfrm>
          <a:prstGeom prst="cube">
            <a:avLst>
              <a:gd name="adj" fmla="val 14583"/>
            </a:avLst>
          </a:prstGeom>
          <a:solidFill>
            <a:schemeClr val="bg2">
              <a:lumMod val="75000"/>
            </a:schemeClr>
          </a:solidFill>
          <a:ln w="19050" cap="sq">
            <a:solidFill>
              <a:schemeClr val="tx1"/>
            </a:solidFill>
            <a:miter lim="800000"/>
            <a:headEnd/>
            <a:tailEnd/>
          </a:ln>
          <a:effectLst/>
        </p:spPr>
        <p:txBody>
          <a:bodyPr wrap="none" anchor="ctr"/>
          <a:lstStyle/>
          <a:p>
            <a:pPr algn="ctr" eaLnBrk="0" hangingPunct="0"/>
            <a:r>
              <a:rPr lang="en-US" altLang="en-US" sz="2400" b="1" dirty="0">
                <a:latin typeface="+mj-lt"/>
              </a:rPr>
              <a:t>Awareness</a:t>
            </a:r>
            <a:endParaRPr lang="en-US" altLang="en-US" sz="2400" i="1" dirty="0">
              <a:latin typeface="+mj-lt"/>
            </a:endParaRPr>
          </a:p>
        </p:txBody>
      </p:sp>
      <p:sp>
        <p:nvSpPr>
          <p:cNvPr id="187403" name="AutoShape 11"/>
          <p:cNvSpPr>
            <a:spLocks noChangeArrowheads="1"/>
          </p:cNvSpPr>
          <p:nvPr/>
        </p:nvSpPr>
        <p:spPr bwMode="auto">
          <a:xfrm>
            <a:off x="3149600" y="4127500"/>
            <a:ext cx="3556000" cy="990600"/>
          </a:xfrm>
          <a:prstGeom prst="cube">
            <a:avLst>
              <a:gd name="adj" fmla="val 14583"/>
            </a:avLst>
          </a:prstGeom>
          <a:solidFill>
            <a:srgbClr val="92D050"/>
          </a:solidFill>
          <a:ln w="19050" cap="sq">
            <a:solidFill>
              <a:schemeClr val="tx1"/>
            </a:solidFill>
            <a:miter lim="800000"/>
            <a:headEnd/>
            <a:tailEnd/>
          </a:ln>
          <a:effectLst/>
        </p:spPr>
        <p:txBody>
          <a:bodyPr wrap="none" anchor="ctr"/>
          <a:lstStyle/>
          <a:p>
            <a:pPr algn="ctr" eaLnBrk="0" hangingPunct="0"/>
            <a:r>
              <a:rPr lang="en-US" altLang="en-US" sz="2400" b="1" dirty="0">
                <a:latin typeface="+mj-lt"/>
              </a:rPr>
              <a:t>Understanding</a:t>
            </a:r>
          </a:p>
        </p:txBody>
      </p:sp>
      <p:sp>
        <p:nvSpPr>
          <p:cNvPr id="187404" name="AutoShape 12"/>
          <p:cNvSpPr>
            <a:spLocks noChangeArrowheads="1"/>
          </p:cNvSpPr>
          <p:nvPr/>
        </p:nvSpPr>
        <p:spPr bwMode="auto">
          <a:xfrm>
            <a:off x="4165600" y="3276600"/>
            <a:ext cx="3556000" cy="990600"/>
          </a:xfrm>
          <a:prstGeom prst="cube">
            <a:avLst>
              <a:gd name="adj" fmla="val 14583"/>
            </a:avLst>
          </a:prstGeom>
          <a:solidFill>
            <a:schemeClr val="tx2">
              <a:lumMod val="60000"/>
              <a:lumOff val="40000"/>
            </a:schemeClr>
          </a:solidFill>
          <a:ln w="19050" cap="sq">
            <a:solidFill>
              <a:schemeClr val="tx1"/>
            </a:solidFill>
            <a:miter lim="800000"/>
            <a:headEnd/>
            <a:tailEnd/>
          </a:ln>
          <a:effectLst/>
        </p:spPr>
        <p:txBody>
          <a:bodyPr wrap="none" anchor="ctr"/>
          <a:lstStyle/>
          <a:p>
            <a:pPr algn="ctr" eaLnBrk="0" hangingPunct="0"/>
            <a:r>
              <a:rPr lang="en-US" altLang="en-US" sz="2400" b="1" dirty="0">
                <a:latin typeface="+mj-lt"/>
              </a:rPr>
              <a:t>Knowledge</a:t>
            </a:r>
          </a:p>
        </p:txBody>
      </p:sp>
      <p:sp>
        <p:nvSpPr>
          <p:cNvPr id="187405" name="AutoShape 13"/>
          <p:cNvSpPr>
            <a:spLocks noChangeArrowheads="1"/>
          </p:cNvSpPr>
          <p:nvPr/>
        </p:nvSpPr>
        <p:spPr bwMode="auto">
          <a:xfrm>
            <a:off x="5384800" y="2438400"/>
            <a:ext cx="3556000" cy="990600"/>
          </a:xfrm>
          <a:prstGeom prst="cube">
            <a:avLst>
              <a:gd name="adj" fmla="val 14583"/>
            </a:avLst>
          </a:prstGeom>
          <a:solidFill>
            <a:schemeClr val="accent3">
              <a:lumMod val="75000"/>
            </a:schemeClr>
          </a:solidFill>
          <a:ln w="19050" cap="sq">
            <a:solidFill>
              <a:schemeClr val="tx1"/>
            </a:solidFill>
            <a:miter lim="800000"/>
            <a:headEnd/>
            <a:tailEnd/>
          </a:ln>
          <a:effectLst/>
        </p:spPr>
        <p:txBody>
          <a:bodyPr wrap="none" anchor="ctr"/>
          <a:lstStyle/>
          <a:p>
            <a:pPr algn="ctr" eaLnBrk="0" hangingPunct="0"/>
            <a:r>
              <a:rPr lang="en-US" altLang="en-US" sz="2400" b="1" dirty="0">
                <a:latin typeface="+mj-lt"/>
              </a:rPr>
              <a:t>Acceptance</a:t>
            </a:r>
          </a:p>
        </p:txBody>
      </p:sp>
      <p:cxnSp>
        <p:nvCxnSpPr>
          <p:cNvPr id="187406" name="AutoShape 14"/>
          <p:cNvCxnSpPr>
            <a:cxnSpLocks noChangeShapeType="1"/>
            <a:stCxn id="187395" idx="0"/>
          </p:cNvCxnSpPr>
          <p:nvPr/>
        </p:nvCxnSpPr>
        <p:spPr bwMode="auto">
          <a:xfrm rot="5400000" flipH="1" flipV="1">
            <a:off x="8038041" y="1210207"/>
            <a:ext cx="158750" cy="1240365"/>
          </a:xfrm>
          <a:prstGeom prst="bentConnector2">
            <a:avLst/>
          </a:prstGeom>
          <a:noFill/>
          <a:ln w="44450">
            <a:solidFill>
              <a:schemeClr val="tx2">
                <a:lumMod val="40000"/>
                <a:lumOff val="60000"/>
              </a:schemeClr>
            </a:solidFill>
            <a:miter lim="800000"/>
            <a:headEnd/>
            <a:tailEnd type="triangle" w="med" len="med"/>
          </a:ln>
          <a:effectLst/>
        </p:spPr>
      </p:cxnSp>
      <p:sp>
        <p:nvSpPr>
          <p:cNvPr id="187407" name="Text Box 15"/>
          <p:cNvSpPr txBox="1">
            <a:spLocks noChangeArrowheads="1"/>
          </p:cNvSpPr>
          <p:nvPr/>
        </p:nvSpPr>
        <p:spPr bwMode="auto">
          <a:xfrm>
            <a:off x="8534400" y="1447800"/>
            <a:ext cx="3454400" cy="641350"/>
          </a:xfrm>
          <a:prstGeom prst="rect">
            <a:avLst/>
          </a:prstGeom>
          <a:noFill/>
          <a:ln w="9525">
            <a:noFill/>
            <a:miter lim="800000"/>
            <a:headEnd/>
            <a:tailEnd/>
          </a:ln>
          <a:effectLst/>
        </p:spPr>
        <p:txBody>
          <a:bodyPr>
            <a:spAutoFit/>
          </a:bodyPr>
          <a:lstStyle/>
          <a:p>
            <a:pPr algn="ctr" eaLnBrk="0" hangingPunct="0">
              <a:spcBef>
                <a:spcPct val="50000"/>
              </a:spcBef>
            </a:pPr>
            <a:r>
              <a:rPr lang="en-US" altLang="en-US" sz="3600" b="1" dirty="0">
                <a:solidFill>
                  <a:schemeClr val="tx2">
                    <a:lumMod val="60000"/>
                    <a:lumOff val="40000"/>
                  </a:schemeClr>
                </a:solidFill>
                <a:effectLst>
                  <a:outerShdw blurRad="38100" dist="38100" dir="2700000" algn="tl">
                    <a:srgbClr val="C0C0C0"/>
                  </a:outerShdw>
                </a:effectLst>
                <a:latin typeface="+mj-lt"/>
              </a:rPr>
              <a:t>DECISION</a:t>
            </a:r>
          </a:p>
        </p:txBody>
      </p:sp>
      <p:sp>
        <p:nvSpPr>
          <p:cNvPr id="187408" name="Rectangle 16"/>
          <p:cNvSpPr>
            <a:spLocks noChangeArrowheads="1"/>
          </p:cNvSpPr>
          <p:nvPr/>
        </p:nvSpPr>
        <p:spPr bwMode="auto">
          <a:xfrm>
            <a:off x="203200" y="3556337"/>
            <a:ext cx="2336800" cy="1015663"/>
          </a:xfrm>
          <a:prstGeom prst="rect">
            <a:avLst/>
          </a:prstGeom>
          <a:noFill/>
          <a:ln w="9525">
            <a:noFill/>
            <a:miter lim="800000"/>
            <a:headEnd/>
            <a:tailEnd/>
          </a:ln>
          <a:effectLst/>
        </p:spPr>
        <p:txBody>
          <a:bodyPr>
            <a:spAutoFit/>
          </a:bodyPr>
          <a:lstStyle/>
          <a:p>
            <a:pPr algn="ctr"/>
            <a:r>
              <a:rPr lang="en-US" altLang="en-US" sz="2000" dirty="0">
                <a:latin typeface="+mj-lt"/>
              </a:rPr>
              <a:t> 7-11 Touches</a:t>
            </a:r>
          </a:p>
          <a:p>
            <a:pPr algn="ctr"/>
            <a:r>
              <a:rPr lang="en-US" altLang="en-US" sz="2000" dirty="0">
                <a:latin typeface="+mj-lt"/>
              </a:rPr>
              <a:t>to Reach Awareness</a:t>
            </a:r>
            <a:endParaRPr lang="en-US" sz="2000" dirty="0">
              <a:latin typeface="+mj-lt"/>
            </a:endParaRPr>
          </a:p>
        </p:txBody>
      </p:sp>
    </p:spTree>
    <p:extLst>
      <p:ext uri="{BB962C8B-B14F-4D97-AF65-F5344CB8AC3E}">
        <p14:creationId xmlns:p14="http://schemas.microsoft.com/office/powerpoint/2010/main" val="11298134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90825" y="1711325"/>
            <a:ext cx="6934200" cy="4351338"/>
          </a:xfrm>
        </p:spPr>
        <p:txBody>
          <a:bodyPr/>
          <a:lstStyle/>
          <a:p>
            <a:r>
              <a:rPr lang="en-US" dirty="0" smtClean="0"/>
              <a:t>What makes you unique?</a:t>
            </a:r>
          </a:p>
          <a:p>
            <a:r>
              <a:rPr lang="en-US" dirty="0" smtClean="0"/>
              <a:t>Memorable?</a:t>
            </a:r>
          </a:p>
          <a:p>
            <a:r>
              <a:rPr lang="en-US" dirty="0" smtClean="0"/>
              <a:t>What do you want to be known for?</a:t>
            </a:r>
          </a:p>
          <a:p>
            <a:endParaRPr lang="en-US" dirty="0"/>
          </a:p>
        </p:txBody>
      </p:sp>
      <p:sp>
        <p:nvSpPr>
          <p:cNvPr id="3" name="Title 2"/>
          <p:cNvSpPr>
            <a:spLocks noGrp="1"/>
          </p:cNvSpPr>
          <p:nvPr>
            <p:ph type="title"/>
          </p:nvPr>
        </p:nvSpPr>
        <p:spPr/>
        <p:txBody>
          <a:bodyPr/>
          <a:lstStyle/>
          <a:p>
            <a:pPr algn="ctr"/>
            <a:r>
              <a:rPr lang="en-US" b="1" dirty="0" smtClean="0">
                <a:solidFill>
                  <a:schemeClr val="accent1">
                    <a:lumMod val="75000"/>
                  </a:schemeClr>
                </a:solidFill>
                <a:latin typeface="Trebuchet MS" pitchFamily="34" charset="0"/>
              </a:rPr>
              <a:t>Build your personal brand</a:t>
            </a:r>
            <a:endParaRPr lang="en-US" b="1" dirty="0">
              <a:solidFill>
                <a:schemeClr val="accent1">
                  <a:lumMod val="75000"/>
                </a:schemeClr>
              </a:solidFill>
              <a:latin typeface="Trebuchet MS" pitchFamily="34" charset="0"/>
            </a:endParaRPr>
          </a:p>
        </p:txBody>
      </p:sp>
      <p:pic>
        <p:nvPicPr>
          <p:cNvPr id="512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01024" y="3790950"/>
            <a:ext cx="1480499" cy="2157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6325" y="4204916"/>
            <a:ext cx="2076450" cy="1167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29005" y="3509777"/>
            <a:ext cx="1699663" cy="2557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6417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fade">
                                      <p:cBhvr>
                                        <p:cTn id="7" dur="500"/>
                                        <p:tgtEl>
                                          <p:spTgt spid="51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5"/>
                                        </p:tgtEl>
                                        <p:attrNameLst>
                                          <p:attrName>style.visibility</p:attrName>
                                        </p:attrNameLst>
                                      </p:cBhvr>
                                      <p:to>
                                        <p:strVal val="visible"/>
                                      </p:to>
                                    </p:set>
                                    <p:animEffect transition="in" filter="fade">
                                      <p:cBhvr>
                                        <p:cTn id="12" dur="500"/>
                                        <p:tgtEl>
                                          <p:spTgt spid="51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26"/>
                                        </p:tgtEl>
                                        <p:attrNameLst>
                                          <p:attrName>style.visibility</p:attrName>
                                        </p:attrNameLst>
                                      </p:cBhvr>
                                      <p:to>
                                        <p:strVal val="visible"/>
                                      </p:to>
                                    </p:set>
                                    <p:animEffect transition="in" filter="fade">
                                      <p:cBhvr>
                                        <p:cTn id="17" dur="5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7450" y="207962"/>
            <a:ext cx="7658100" cy="1325563"/>
          </a:xfrm>
        </p:spPr>
        <p:txBody>
          <a:bodyPr>
            <a:normAutofit/>
          </a:bodyPr>
          <a:lstStyle/>
          <a:p>
            <a:pPr algn="ctr"/>
            <a:r>
              <a:rPr lang="en-US" sz="3600" b="1" dirty="0" smtClean="0">
                <a:solidFill>
                  <a:schemeClr val="accent1">
                    <a:lumMod val="75000"/>
                  </a:schemeClr>
                </a:solidFill>
                <a:latin typeface="Trebuchet MS" pitchFamily="34" charset="0"/>
              </a:rPr>
              <a:t>Communication model that addresses human needs</a:t>
            </a:r>
            <a:endParaRPr lang="en-US" sz="3600" b="1" dirty="0">
              <a:solidFill>
                <a:schemeClr val="accent1">
                  <a:lumMod val="75000"/>
                </a:schemeClr>
              </a:solidFill>
              <a:latin typeface="Trebuchet MS" pitchFamily="34" charset="0"/>
            </a:endParaRPr>
          </a:p>
        </p:txBody>
      </p:sp>
      <p:sp>
        <p:nvSpPr>
          <p:cNvPr id="3" name="Oval 2"/>
          <p:cNvSpPr/>
          <p:nvPr/>
        </p:nvSpPr>
        <p:spPr>
          <a:xfrm>
            <a:off x="3419474" y="1457325"/>
            <a:ext cx="4981575" cy="4962525"/>
          </a:xfrm>
          <a:prstGeom prst="ellipse">
            <a:avLst/>
          </a:prstGeom>
          <a:solidFill>
            <a:schemeClr val="accent1">
              <a:lumMod val="40000"/>
              <a:lumOff val="60000"/>
            </a:schemeClr>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4" name="Oval 3"/>
          <p:cNvSpPr/>
          <p:nvPr/>
        </p:nvSpPr>
        <p:spPr>
          <a:xfrm>
            <a:off x="4186236" y="2243137"/>
            <a:ext cx="3448050" cy="3390900"/>
          </a:xfrm>
          <a:prstGeom prst="ellipse">
            <a:avLst/>
          </a:prstGeom>
          <a:solidFill>
            <a:schemeClr val="accent1">
              <a:lumMod val="60000"/>
              <a:lumOff val="40000"/>
            </a:schemeClr>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5" name="Oval 4"/>
          <p:cNvSpPr/>
          <p:nvPr/>
        </p:nvSpPr>
        <p:spPr>
          <a:xfrm>
            <a:off x="5045866" y="3143250"/>
            <a:ext cx="1728789" cy="1562100"/>
          </a:xfrm>
          <a:prstGeom prst="ellipse">
            <a:avLst/>
          </a:prstGeom>
          <a:solidFill>
            <a:schemeClr val="accent1">
              <a:lumMod val="75000"/>
            </a:schemeClr>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6" name="TextBox 5"/>
          <p:cNvSpPr txBox="1"/>
          <p:nvPr/>
        </p:nvSpPr>
        <p:spPr>
          <a:xfrm>
            <a:off x="5210174" y="5724853"/>
            <a:ext cx="1304925" cy="523220"/>
          </a:xfrm>
          <a:prstGeom prst="rect">
            <a:avLst/>
          </a:prstGeom>
          <a:noFill/>
          <a:ln>
            <a:noFill/>
          </a:ln>
        </p:spPr>
        <p:txBody>
          <a:bodyPr wrap="square" rtlCol="0" anchor="ctr" anchorCtr="1">
            <a:spAutoFit/>
          </a:bodyPr>
          <a:lstStyle/>
          <a:p>
            <a:r>
              <a:rPr lang="en-US" sz="2800" b="1" dirty="0" smtClean="0">
                <a:solidFill>
                  <a:schemeClr val="accent5">
                    <a:lumMod val="50000"/>
                  </a:schemeClr>
                </a:solidFill>
              </a:rPr>
              <a:t>what</a:t>
            </a:r>
            <a:endParaRPr lang="en-US" sz="2800" b="1" dirty="0">
              <a:solidFill>
                <a:schemeClr val="accent5">
                  <a:lumMod val="50000"/>
                </a:schemeClr>
              </a:solidFill>
            </a:endParaRPr>
          </a:p>
        </p:txBody>
      </p:sp>
      <p:sp>
        <p:nvSpPr>
          <p:cNvPr id="7" name="TextBox 6"/>
          <p:cNvSpPr txBox="1"/>
          <p:nvPr/>
        </p:nvSpPr>
        <p:spPr>
          <a:xfrm>
            <a:off x="5438775" y="4872366"/>
            <a:ext cx="847725" cy="523220"/>
          </a:xfrm>
          <a:prstGeom prst="rect">
            <a:avLst/>
          </a:prstGeom>
          <a:noFill/>
          <a:ln>
            <a:noFill/>
          </a:ln>
        </p:spPr>
        <p:txBody>
          <a:bodyPr wrap="square" rtlCol="0" anchor="ctr" anchorCtr="1">
            <a:spAutoFit/>
          </a:bodyPr>
          <a:lstStyle/>
          <a:p>
            <a:r>
              <a:rPr lang="en-US" sz="2800" b="1" dirty="0" smtClean="0">
                <a:solidFill>
                  <a:schemeClr val="accent5">
                    <a:lumMod val="50000"/>
                  </a:schemeClr>
                </a:solidFill>
              </a:rPr>
              <a:t>how</a:t>
            </a:r>
            <a:endParaRPr lang="en-US" sz="2800" b="1" dirty="0">
              <a:solidFill>
                <a:schemeClr val="accent5">
                  <a:lumMod val="50000"/>
                </a:schemeClr>
              </a:solidFill>
            </a:endParaRPr>
          </a:p>
        </p:txBody>
      </p:sp>
      <p:sp>
        <p:nvSpPr>
          <p:cNvPr id="8" name="TextBox 7"/>
          <p:cNvSpPr txBox="1"/>
          <p:nvPr/>
        </p:nvSpPr>
        <p:spPr>
          <a:xfrm>
            <a:off x="5264942" y="3631912"/>
            <a:ext cx="1202530" cy="584775"/>
          </a:xfrm>
          <a:prstGeom prst="rect">
            <a:avLst/>
          </a:prstGeom>
          <a:noFill/>
          <a:ln>
            <a:noFill/>
          </a:ln>
        </p:spPr>
        <p:txBody>
          <a:bodyPr wrap="square" rtlCol="0" anchor="ctr" anchorCtr="1">
            <a:spAutoFit/>
          </a:bodyPr>
          <a:lstStyle/>
          <a:p>
            <a:r>
              <a:rPr lang="en-US" sz="3200" b="1" dirty="0" smtClean="0">
                <a:solidFill>
                  <a:schemeClr val="bg1"/>
                </a:solidFill>
              </a:rPr>
              <a:t>why</a:t>
            </a:r>
            <a:endParaRPr lang="en-US" sz="3200" b="1" dirty="0">
              <a:solidFill>
                <a:schemeClr val="bg1"/>
              </a:solidFill>
            </a:endParaRPr>
          </a:p>
        </p:txBody>
      </p:sp>
      <p:sp>
        <p:nvSpPr>
          <p:cNvPr id="9" name="TextBox 8"/>
          <p:cNvSpPr txBox="1"/>
          <p:nvPr/>
        </p:nvSpPr>
        <p:spPr>
          <a:xfrm>
            <a:off x="9029700" y="2481590"/>
            <a:ext cx="1636602" cy="523220"/>
          </a:xfrm>
          <a:prstGeom prst="rect">
            <a:avLst/>
          </a:prstGeom>
          <a:noFill/>
          <a:ln>
            <a:solidFill>
              <a:schemeClr val="bg2"/>
            </a:solidFill>
          </a:ln>
        </p:spPr>
        <p:txBody>
          <a:bodyPr wrap="none" rtlCol="0" anchor="ctr" anchorCtr="1">
            <a:spAutoFit/>
          </a:bodyPr>
          <a:lstStyle/>
          <a:p>
            <a:r>
              <a:rPr lang="en-US" sz="2800" b="1" dirty="0">
                <a:solidFill>
                  <a:schemeClr val="accent6">
                    <a:lumMod val="50000"/>
                  </a:schemeClr>
                </a:solidFill>
              </a:rPr>
              <a:t>s</a:t>
            </a:r>
            <a:r>
              <a:rPr lang="en-US" sz="2800" b="1" dirty="0" smtClean="0">
                <a:solidFill>
                  <a:schemeClr val="accent6">
                    <a:lumMod val="50000"/>
                  </a:schemeClr>
                </a:solidFill>
              </a:rPr>
              <a:t>tart here</a:t>
            </a:r>
            <a:endParaRPr lang="en-US" sz="2800" b="1" dirty="0">
              <a:solidFill>
                <a:schemeClr val="accent6">
                  <a:lumMod val="50000"/>
                </a:schemeClr>
              </a:solidFill>
            </a:endParaRPr>
          </a:p>
        </p:txBody>
      </p:sp>
      <p:cxnSp>
        <p:nvCxnSpPr>
          <p:cNvPr id="11" name="Straight Arrow Connector 10"/>
          <p:cNvCxnSpPr/>
          <p:nvPr/>
        </p:nvCxnSpPr>
        <p:spPr>
          <a:xfrm flipH="1">
            <a:off x="6515099" y="2819400"/>
            <a:ext cx="2514601" cy="1104899"/>
          </a:xfrm>
          <a:prstGeom prst="straightConnector1">
            <a:avLst/>
          </a:prstGeom>
          <a:ln w="38100">
            <a:solidFill>
              <a:schemeClr val="accent6">
                <a:lumMod val="50000"/>
              </a:schemeClr>
            </a:solidFill>
            <a:tailEnd type="arrow"/>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3068761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3667125" y="1978025"/>
            <a:ext cx="6772275" cy="4351338"/>
          </a:xfrm>
        </p:spPr>
        <p:txBody>
          <a:bodyPr>
            <a:normAutofit/>
          </a:bodyPr>
          <a:lstStyle/>
          <a:p>
            <a:pPr lvl="0"/>
            <a:r>
              <a:rPr lang="en-US" sz="3200" dirty="0" smtClean="0"/>
              <a:t>Know your audience.</a:t>
            </a:r>
          </a:p>
          <a:p>
            <a:pPr lvl="0"/>
            <a:r>
              <a:rPr lang="en-US" sz="3200" dirty="0" smtClean="0"/>
              <a:t>Start </a:t>
            </a:r>
            <a:r>
              <a:rPr lang="en-US" sz="3200" dirty="0"/>
              <a:t>with the end. </a:t>
            </a:r>
          </a:p>
          <a:p>
            <a:r>
              <a:rPr lang="en-US" sz="3200" dirty="0" smtClean="0"/>
              <a:t>Tell it like a story, with </a:t>
            </a:r>
            <a:r>
              <a:rPr lang="en-US" sz="3200" dirty="0"/>
              <a:t>a personal dimension and an emotional appeal. </a:t>
            </a:r>
            <a:endParaRPr lang="en-US" sz="3200" dirty="0" smtClean="0"/>
          </a:p>
          <a:p>
            <a:r>
              <a:rPr lang="en-US" sz="3200" dirty="0" smtClean="0"/>
              <a:t>Use </a:t>
            </a:r>
            <a:r>
              <a:rPr lang="en-US" sz="3200" dirty="0"/>
              <a:t>tweetable headlines. </a:t>
            </a:r>
          </a:p>
          <a:p>
            <a:pPr lvl="0"/>
            <a:r>
              <a:rPr lang="en-US" sz="3200" dirty="0" smtClean="0"/>
              <a:t>Avoid jargon</a:t>
            </a:r>
          </a:p>
          <a:p>
            <a:pPr lvl="0"/>
            <a:endParaRPr lang="en-US" dirty="0" smtClean="0"/>
          </a:p>
        </p:txBody>
      </p:sp>
      <p:sp>
        <p:nvSpPr>
          <p:cNvPr id="13" name="Title 12"/>
          <p:cNvSpPr>
            <a:spLocks noGrp="1"/>
          </p:cNvSpPr>
          <p:nvPr>
            <p:ph type="title"/>
          </p:nvPr>
        </p:nvSpPr>
        <p:spPr>
          <a:xfrm>
            <a:off x="3333750" y="412750"/>
            <a:ext cx="5915025" cy="1325563"/>
          </a:xfrm>
        </p:spPr>
        <p:txBody>
          <a:bodyPr>
            <a:normAutofit fontScale="90000"/>
          </a:bodyPr>
          <a:lstStyle/>
          <a:p>
            <a:pPr algn="ctr"/>
            <a:r>
              <a:rPr lang="en-US" b="1" dirty="0" smtClean="0">
                <a:solidFill>
                  <a:schemeClr val="accent1">
                    <a:lumMod val="75000"/>
                  </a:schemeClr>
                </a:solidFill>
                <a:latin typeface="Trebuchet MS" pitchFamily="34" charset="0"/>
              </a:rPr>
              <a:t>How to tell your story </a:t>
            </a:r>
            <a:br>
              <a:rPr lang="en-US" b="1" dirty="0" smtClean="0">
                <a:solidFill>
                  <a:schemeClr val="accent1">
                    <a:lumMod val="75000"/>
                  </a:schemeClr>
                </a:solidFill>
                <a:latin typeface="Trebuchet MS" pitchFamily="34" charset="0"/>
              </a:rPr>
            </a:br>
            <a:r>
              <a:rPr lang="en-US" b="1" dirty="0" smtClean="0">
                <a:solidFill>
                  <a:schemeClr val="accent1">
                    <a:lumMod val="75000"/>
                  </a:schemeClr>
                </a:solidFill>
                <a:latin typeface="Trebuchet MS" pitchFamily="34" charset="0"/>
              </a:rPr>
              <a:t>in less than 3 minutes </a:t>
            </a:r>
            <a:endParaRPr lang="en-US" b="1" dirty="0">
              <a:solidFill>
                <a:schemeClr val="accent1">
                  <a:lumMod val="75000"/>
                </a:schemeClr>
              </a:solidFill>
              <a:latin typeface="Trebuchet MS" pitchFamily="34" charset="0"/>
            </a:endParaRPr>
          </a:p>
        </p:txBody>
      </p:sp>
    </p:spTree>
    <p:extLst>
      <p:ext uri="{BB962C8B-B14F-4D97-AF65-F5344CB8AC3E}">
        <p14:creationId xmlns:p14="http://schemas.microsoft.com/office/powerpoint/2010/main" val="236493423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0" y="3863975"/>
            <a:ext cx="3886200" cy="2603500"/>
          </a:xfrm>
        </p:spPr>
        <p:txBody>
          <a:bodyPr>
            <a:normAutofit/>
          </a:bodyPr>
          <a:lstStyle/>
          <a:p>
            <a:pPr marL="0" indent="0" algn="ctr">
              <a:buNone/>
            </a:pPr>
            <a:r>
              <a:rPr lang="en-US" sz="2000" dirty="0" smtClean="0"/>
              <a:t>Dr. Neil </a:t>
            </a:r>
            <a:r>
              <a:rPr lang="en-US" sz="2000" dirty="0"/>
              <a:t>deGrasse </a:t>
            </a:r>
            <a:r>
              <a:rPr lang="en-US" sz="2000" dirty="0" smtClean="0"/>
              <a:t>Tyson</a:t>
            </a:r>
          </a:p>
          <a:p>
            <a:pPr marL="0" indent="0" algn="ctr">
              <a:buNone/>
            </a:pPr>
            <a:r>
              <a:rPr lang="en-US" sz="1400" dirty="0" smtClean="0"/>
              <a:t>American </a:t>
            </a:r>
            <a:r>
              <a:rPr lang="en-US" sz="1400" dirty="0"/>
              <a:t>astrophysicist and science </a:t>
            </a:r>
            <a:r>
              <a:rPr lang="en-US" sz="1400" dirty="0" smtClean="0"/>
              <a:t>communicator</a:t>
            </a:r>
          </a:p>
          <a:p>
            <a:pPr marL="0" indent="0" algn="ctr">
              <a:buNone/>
            </a:pPr>
            <a:r>
              <a:rPr lang="en-US" sz="1400" dirty="0" smtClean="0"/>
              <a:t>Frederick </a:t>
            </a:r>
            <a:r>
              <a:rPr lang="en-US" sz="1400" dirty="0"/>
              <a:t>P. Rose Director of the Hayden Planetarium at the Rose Center for Earth and Space </a:t>
            </a:r>
            <a:r>
              <a:rPr lang="en-US" sz="1400" dirty="0" smtClean="0"/>
              <a:t>in New York </a:t>
            </a:r>
            <a:endParaRPr lang="en-US" sz="1400" dirty="0"/>
          </a:p>
        </p:txBody>
      </p:sp>
      <p:sp>
        <p:nvSpPr>
          <p:cNvPr id="3" name="Title 2"/>
          <p:cNvSpPr>
            <a:spLocks noGrp="1"/>
          </p:cNvSpPr>
          <p:nvPr>
            <p:ph type="title"/>
          </p:nvPr>
        </p:nvSpPr>
        <p:spPr/>
        <p:txBody>
          <a:bodyPr/>
          <a:lstStyle/>
          <a:p>
            <a:pPr algn="ctr"/>
            <a:r>
              <a:rPr lang="en-US" b="1" dirty="0" smtClean="0">
                <a:solidFill>
                  <a:schemeClr val="accent1">
                    <a:lumMod val="75000"/>
                  </a:schemeClr>
                </a:solidFill>
                <a:latin typeface="Trebuchet MS" pitchFamily="34" charset="0"/>
              </a:rPr>
              <a:t>Who is doing it well</a:t>
            </a:r>
            <a:endParaRPr lang="en-US" b="1" dirty="0">
              <a:solidFill>
                <a:schemeClr val="accent1">
                  <a:lumMod val="75000"/>
                </a:schemeClr>
              </a:solidFill>
              <a:latin typeface="Trebuchet MS"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0225" y="1833562"/>
            <a:ext cx="19050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400174" y="2007454"/>
            <a:ext cx="3695701" cy="1200329"/>
          </a:xfrm>
          <a:prstGeom prst="rect">
            <a:avLst/>
          </a:prstGeom>
          <a:noFill/>
          <a:ln>
            <a:solidFill>
              <a:schemeClr val="bg2"/>
            </a:solidFill>
          </a:ln>
        </p:spPr>
        <p:txBody>
          <a:bodyPr wrap="square" rtlCol="0" anchor="ctr" anchorCtr="1">
            <a:spAutoFit/>
          </a:bodyPr>
          <a:lstStyle/>
          <a:p>
            <a:r>
              <a:rPr lang="en-US" dirty="0"/>
              <a:t>If Pizza sizes were given in area not diameter, you'd see instantly that a 7 inch is less than half the size of a 10 inch pie</a:t>
            </a:r>
          </a:p>
        </p:txBody>
      </p:sp>
      <p:sp>
        <p:nvSpPr>
          <p:cNvPr id="5" name="TextBox 4"/>
          <p:cNvSpPr txBox="1"/>
          <p:nvPr/>
        </p:nvSpPr>
        <p:spPr>
          <a:xfrm>
            <a:off x="1905000" y="3731477"/>
            <a:ext cx="2066925" cy="2031325"/>
          </a:xfrm>
          <a:prstGeom prst="rect">
            <a:avLst/>
          </a:prstGeom>
          <a:noFill/>
          <a:ln>
            <a:solidFill>
              <a:schemeClr val="bg2"/>
            </a:solidFill>
          </a:ln>
        </p:spPr>
        <p:txBody>
          <a:bodyPr wrap="square" rtlCol="0" anchor="ctr" anchorCtr="1">
            <a:spAutoFit/>
          </a:bodyPr>
          <a:lstStyle/>
          <a:p>
            <a:r>
              <a:rPr lang="en-US" dirty="0"/>
              <a:t>According to the song, Rudolph's nose is shiny, which means it reflects rather than emits light. Useless for navigating fog</a:t>
            </a:r>
          </a:p>
        </p:txBody>
      </p:sp>
      <p:sp>
        <p:nvSpPr>
          <p:cNvPr id="6" name="TextBox 5"/>
          <p:cNvSpPr txBox="1"/>
          <p:nvPr/>
        </p:nvSpPr>
        <p:spPr>
          <a:xfrm>
            <a:off x="9229725" y="2605297"/>
            <a:ext cx="2095500" cy="2031325"/>
          </a:xfrm>
          <a:prstGeom prst="rect">
            <a:avLst/>
          </a:prstGeom>
          <a:noFill/>
          <a:ln>
            <a:solidFill>
              <a:schemeClr val="bg2"/>
            </a:solidFill>
          </a:ln>
        </p:spPr>
        <p:txBody>
          <a:bodyPr wrap="square" rtlCol="0" anchor="ctr" anchorCtr="1">
            <a:spAutoFit/>
          </a:bodyPr>
          <a:lstStyle/>
          <a:p>
            <a:r>
              <a:rPr lang="en-US" dirty="0"/>
              <a:t>More evidence my </a:t>
            </a:r>
            <a:r>
              <a:rPr lang="en-US" dirty="0" smtClean="0"/>
              <a:t>14 yr </a:t>
            </a:r>
            <a:r>
              <a:rPr lang="en-US" dirty="0"/>
              <a:t>old daughter is a Geek: after prompting me to ask if she knew any jokes about sodium, she replied, "Na"</a:t>
            </a:r>
          </a:p>
        </p:txBody>
      </p:sp>
    </p:spTree>
    <p:extLst>
      <p:ext uri="{BB962C8B-B14F-4D97-AF65-F5344CB8AC3E}">
        <p14:creationId xmlns:p14="http://schemas.microsoft.com/office/powerpoint/2010/main" val="356352583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90675" y="4457699"/>
            <a:ext cx="3886200" cy="2603500"/>
          </a:xfrm>
        </p:spPr>
        <p:txBody>
          <a:bodyPr>
            <a:normAutofit/>
          </a:bodyPr>
          <a:lstStyle/>
          <a:p>
            <a:pPr marL="0" indent="0" algn="ctr">
              <a:buNone/>
            </a:pPr>
            <a:r>
              <a:rPr lang="en-US" sz="2000" dirty="0" smtClean="0"/>
              <a:t>Dr. Michael McBurney</a:t>
            </a:r>
          </a:p>
          <a:p>
            <a:pPr marL="0" indent="0" algn="ctr">
              <a:buNone/>
            </a:pPr>
            <a:r>
              <a:rPr lang="en-US" sz="1400" dirty="0"/>
              <a:t>Personal Blog | Nutrition science | Generally curious about impact of social media and open access journals on science communication. Employed by DSM. </a:t>
            </a:r>
            <a:endParaRPr lang="en-US" sz="1400" dirty="0" smtClean="0"/>
          </a:p>
          <a:p>
            <a:pPr marL="0" indent="0" algn="ctr">
              <a:buNone/>
            </a:pPr>
            <a:endParaRPr lang="en-US" sz="1400" dirty="0"/>
          </a:p>
          <a:p>
            <a:pPr marL="0" indent="0" algn="ctr">
              <a:buNone/>
            </a:pPr>
            <a:r>
              <a:rPr lang="en-US" sz="1400" dirty="0" smtClean="0"/>
              <a:t>mimcburney.com/author/mimcburney   </a:t>
            </a:r>
          </a:p>
        </p:txBody>
      </p:sp>
      <p:sp>
        <p:nvSpPr>
          <p:cNvPr id="3" name="Title 2"/>
          <p:cNvSpPr>
            <a:spLocks noGrp="1"/>
          </p:cNvSpPr>
          <p:nvPr>
            <p:ph type="title"/>
          </p:nvPr>
        </p:nvSpPr>
        <p:spPr>
          <a:xfrm>
            <a:off x="1800225" y="365125"/>
            <a:ext cx="9553575" cy="1325563"/>
          </a:xfrm>
        </p:spPr>
        <p:txBody>
          <a:bodyPr>
            <a:normAutofit/>
          </a:bodyPr>
          <a:lstStyle/>
          <a:p>
            <a:pPr algn="ctr"/>
            <a:r>
              <a:rPr lang="en-US" sz="3600" b="1" dirty="0" smtClean="0">
                <a:solidFill>
                  <a:schemeClr val="accent1">
                    <a:lumMod val="75000"/>
                  </a:schemeClr>
                </a:solidFill>
                <a:latin typeface="Trebuchet MS" pitchFamily="34" charset="0"/>
              </a:rPr>
              <a:t>Who is doing it well in nutrition science</a:t>
            </a:r>
            <a:endParaRPr lang="en-US" sz="3600" b="1" dirty="0">
              <a:solidFill>
                <a:schemeClr val="accent1">
                  <a:lumMod val="75000"/>
                </a:schemeClr>
              </a:solidFill>
              <a:latin typeface="Trebuchet MS" pitchFamily="34" charset="0"/>
            </a:endParaRPr>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2395" t="27981" r="39371" b="33779"/>
          <a:stretch/>
        </p:blipFill>
        <p:spPr bwMode="auto">
          <a:xfrm>
            <a:off x="2257425" y="1819274"/>
            <a:ext cx="2842297" cy="2638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1469" t="9605" r="21846" b="3515"/>
          <a:stretch/>
        </p:blipFill>
        <p:spPr bwMode="auto">
          <a:xfrm>
            <a:off x="5372100" y="1552574"/>
            <a:ext cx="5734050" cy="494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80712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7600" y="304801"/>
            <a:ext cx="10363200" cy="1470025"/>
          </a:xfrm>
        </p:spPr>
        <p:txBody>
          <a:bodyPr>
            <a:normAutofit/>
          </a:bodyPr>
          <a:lstStyle/>
          <a:p>
            <a:r>
              <a:rPr lang="en-US" b="1" dirty="0" smtClean="0">
                <a:solidFill>
                  <a:schemeClr val="accent1">
                    <a:lumMod val="75000"/>
                  </a:schemeClr>
                </a:solidFill>
                <a:latin typeface="Trebuchet MS" pitchFamily="34" charset="0"/>
              </a:rPr>
              <a:t>It is your turn to shine!</a:t>
            </a:r>
            <a:endParaRPr lang="en-US" b="1" dirty="0">
              <a:solidFill>
                <a:schemeClr val="accent1">
                  <a:lumMod val="75000"/>
                </a:schemeClr>
              </a:solidFill>
              <a:latin typeface="Trebuchet MS" pitchFamily="34"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2094569"/>
            <a:ext cx="5181600" cy="3321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12745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theme/theme1.xml><?xml version="1.0" encoding="utf-8"?>
<a:theme xmlns:a="http://schemas.openxmlformats.org/drawingml/2006/main" name="Cloud skipper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xmlns="" name="Cloud skipper design template" id="{30DBBF30-EDA2-4408-9702-3B0A8AED6F12}" vid="{0F128B79-39D4-4007-9EC6-E245A2CC91E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A1AFEDE-5CAF-4D05-AC35-0F55C5366E1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1124</Words>
  <Application>Microsoft Office PowerPoint</Application>
  <PresentationFormat>Custom</PresentationFormat>
  <Paragraphs>191</Paragraphs>
  <Slides>24</Slides>
  <Notes>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Cloud skipper design template</vt:lpstr>
      <vt:lpstr>The New World of  Nutrition Science Communications</vt:lpstr>
      <vt:lpstr>Science is useless  if not effectively communicated</vt:lpstr>
      <vt:lpstr>The world has changed</vt:lpstr>
      <vt:lpstr>PowerPoint Presentation</vt:lpstr>
      <vt:lpstr>The world has changed</vt:lpstr>
      <vt:lpstr>PowerPoint Presentation</vt:lpstr>
      <vt:lpstr>PowerPoint Presentation</vt:lpstr>
      <vt:lpstr>The world has changed</vt:lpstr>
      <vt:lpstr>Influence Shifts to Consumers</vt:lpstr>
      <vt:lpstr>The world has changed</vt:lpstr>
      <vt:lpstr>The world has changed</vt:lpstr>
      <vt:lpstr> Storytelling…  …communicating more effectively</vt:lpstr>
      <vt:lpstr>Effective Communication  Requires Discipline</vt:lpstr>
      <vt:lpstr>PowerPoint Presentation</vt:lpstr>
      <vt:lpstr>PowerPoint Presentation</vt:lpstr>
      <vt:lpstr>PowerPoint Presentation</vt:lpstr>
      <vt:lpstr>PowerPoint Presentation</vt:lpstr>
      <vt:lpstr>The good news: We have more opportunities to tell our story</vt:lpstr>
      <vt:lpstr>Build your personal brand</vt:lpstr>
      <vt:lpstr>Communication model that addresses human needs</vt:lpstr>
      <vt:lpstr>How to tell your story  in less than 3 minutes </vt:lpstr>
      <vt:lpstr>Who is doing it well</vt:lpstr>
      <vt:lpstr>Who is doing it well in nutrition science</vt:lpstr>
      <vt:lpstr>It is your turn to shine!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2013-04-18T16:02:43Z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TC034605089991</vt:lpwstr>
  </property>
</Properties>
</file>